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  <p:sldMasterId id="2147483650" r:id="rId3"/>
  </p:sldMasterIdLst>
  <p:notesMasterIdLst>
    <p:notesMasterId r:id="rId22"/>
  </p:notesMasterIdLst>
  <p:sldIdLst>
    <p:sldId id="257" r:id="rId4"/>
    <p:sldId id="281" r:id="rId5"/>
    <p:sldId id="262" r:id="rId6"/>
    <p:sldId id="264" r:id="rId7"/>
    <p:sldId id="282" r:id="rId8"/>
    <p:sldId id="272" r:id="rId9"/>
    <p:sldId id="280" r:id="rId10"/>
    <p:sldId id="260" r:id="rId11"/>
    <p:sldId id="268" r:id="rId12"/>
    <p:sldId id="258" r:id="rId13"/>
    <p:sldId id="271" r:id="rId14"/>
    <p:sldId id="266" r:id="rId15"/>
    <p:sldId id="273" r:id="rId16"/>
    <p:sldId id="278" r:id="rId17"/>
    <p:sldId id="277" r:id="rId18"/>
    <p:sldId id="269" r:id="rId19"/>
    <p:sldId id="279" r:id="rId20"/>
    <p:sldId id="270" r:id="rId2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99"/>
    <a:srgbClr val="292929"/>
    <a:srgbClr val="444464"/>
    <a:srgbClr val="5656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0928" autoAdjust="0"/>
    <p:restoredTop sz="94660"/>
  </p:normalViewPr>
  <p:slideViewPr>
    <p:cSldViewPr>
      <p:cViewPr>
        <p:scale>
          <a:sx n="75" d="100"/>
          <a:sy n="75" d="100"/>
        </p:scale>
        <p:origin x="-1109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1493" y="123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61C2D16-037B-4DD3-B9EC-F92F187C6C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698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2D16-037B-4DD3-B9EC-F92F187C6CD0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85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696913"/>
            <a:ext cx="3824288" cy="2867025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2D16-037B-4DD3-B9EC-F92F187C6CD0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352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696913"/>
            <a:ext cx="3719513" cy="2789237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2D16-037B-4DD3-B9EC-F92F187C6CD0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056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9513" y="696913"/>
            <a:ext cx="4027487" cy="3021012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2D16-037B-4DD3-B9EC-F92F187C6CD0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178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46150" y="387350"/>
            <a:ext cx="4235450" cy="3176588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2D16-037B-4DD3-B9EC-F92F187C6CD0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419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696913"/>
            <a:ext cx="3719513" cy="2789237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2D16-037B-4DD3-B9EC-F92F187C6CD0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5601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9513" y="155575"/>
            <a:ext cx="4027487" cy="3021013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2D16-037B-4DD3-B9EC-F92F187C6CD0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7834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696913"/>
            <a:ext cx="3927475" cy="2944812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2D16-037B-4DD3-B9EC-F92F187C6CD0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472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696913"/>
            <a:ext cx="3824288" cy="2867025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2D16-037B-4DD3-B9EC-F92F187C6CD0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2599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696913"/>
            <a:ext cx="3824288" cy="2867025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2D16-037B-4DD3-B9EC-F92F187C6CD0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29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696913"/>
            <a:ext cx="3927475" cy="2944812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2D16-037B-4DD3-B9EC-F92F187C6CD0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33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696913"/>
            <a:ext cx="3797300" cy="2847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2D16-037B-4DD3-B9EC-F92F187C6CD0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80539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696913"/>
            <a:ext cx="3719513" cy="27892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2D16-037B-4DD3-B9EC-F92F187C6CD0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63971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696913"/>
            <a:ext cx="3797300" cy="2847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2D16-037B-4DD3-B9EC-F92F187C6CD0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82271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696913"/>
            <a:ext cx="3927475" cy="29448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2D16-037B-4DD3-B9EC-F92F187C6CD0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50364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696913"/>
            <a:ext cx="3824288" cy="28670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2D16-037B-4DD3-B9EC-F92F187C6CD0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04299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9513" y="696913"/>
            <a:ext cx="4132262" cy="3098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2D16-037B-4DD3-B9EC-F92F187C6CD0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45521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696913"/>
            <a:ext cx="3719513" cy="27892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2D16-037B-4DD3-B9EC-F92F187C6CD0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6762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15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786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39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22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066800"/>
            <a:ext cx="9144000" cy="2362200"/>
          </a:xfr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 smtClean="0"/>
              <a:t>Improving the Performance of Performance Management -</a:t>
            </a:r>
            <a:br>
              <a:rPr lang="en-US" dirty="0" smtClean="0"/>
            </a:br>
            <a:r>
              <a:rPr lang="en-US" dirty="0" smtClean="0"/>
              <a:t>Why Changes Are Needed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84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9496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621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629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84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97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77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Pj04364130000[1]"/>
          <p:cNvPicPr>
            <a:picLocks noChangeAspect="1" noChangeArrowheads="1"/>
          </p:cNvPicPr>
          <p:nvPr userDrawn="1"/>
        </p:nvPicPr>
        <p:blipFill>
          <a:blip r:embed="rId2">
            <a:lum bright="26000" contrast="-7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01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3" descr="Large grid"/>
          <p:cNvSpPr>
            <a:spLocks/>
          </p:cNvSpPr>
          <p:nvPr userDrawn="1"/>
        </p:nvSpPr>
        <p:spPr bwMode="white">
          <a:xfrm>
            <a:off x="0" y="0"/>
            <a:ext cx="9129713" cy="6400800"/>
          </a:xfrm>
          <a:custGeom>
            <a:avLst/>
            <a:gdLst>
              <a:gd name="T0" fmla="*/ 0 w 5769"/>
              <a:gd name="T1" fmla="*/ 5020430 h 3858"/>
              <a:gd name="T2" fmla="*/ 3139773 w 5769"/>
              <a:gd name="T3" fmla="*/ 6309550 h 3858"/>
              <a:gd name="T4" fmla="*/ 9129713 w 5769"/>
              <a:gd name="T5" fmla="*/ 3943676 h 3858"/>
              <a:gd name="T6" fmla="*/ 9129713 w 5769"/>
              <a:gd name="T7" fmla="*/ 0 h 3858"/>
              <a:gd name="T8" fmla="*/ 28486 w 5769"/>
              <a:gd name="T9" fmla="*/ 0 h 3858"/>
              <a:gd name="T10" fmla="*/ 14243 w 5769"/>
              <a:gd name="T11" fmla="*/ 16591 h 3858"/>
              <a:gd name="T12" fmla="*/ 0 w 5769"/>
              <a:gd name="T13" fmla="*/ 5020430 h 385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769" h="3858">
                <a:moveTo>
                  <a:pt x="0" y="3026"/>
                </a:moveTo>
                <a:cubicBezTo>
                  <a:pt x="70" y="3092"/>
                  <a:pt x="640" y="3748"/>
                  <a:pt x="1984" y="3803"/>
                </a:cubicBezTo>
                <a:cubicBezTo>
                  <a:pt x="3328" y="3858"/>
                  <a:pt x="5396" y="2688"/>
                  <a:pt x="5769" y="2377"/>
                </a:cubicBezTo>
                <a:lnTo>
                  <a:pt x="5769" y="0"/>
                </a:lnTo>
                <a:lnTo>
                  <a:pt x="18" y="0"/>
                </a:lnTo>
                <a:lnTo>
                  <a:pt x="9" y="10"/>
                </a:lnTo>
                <a:lnTo>
                  <a:pt x="0" y="3026"/>
                </a:lnTo>
                <a:close/>
              </a:path>
            </a:pathLst>
          </a:custGeom>
          <a:pattFill prst="lgGrid">
            <a:fgClr>
              <a:schemeClr val="bg1">
                <a:alpha val="20000"/>
              </a:schemeClr>
            </a:fgClr>
            <a:bgClr>
              <a:srgbClr val="565680">
                <a:alpha val="20000"/>
              </a:srgbClr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Freeform 4"/>
          <p:cNvSpPr>
            <a:spLocks/>
          </p:cNvSpPr>
          <p:nvPr userDrawn="1"/>
        </p:nvSpPr>
        <p:spPr bwMode="white">
          <a:xfrm>
            <a:off x="-12700" y="0"/>
            <a:ext cx="9158288" cy="6400800"/>
          </a:xfrm>
          <a:custGeom>
            <a:avLst/>
            <a:gdLst>
              <a:gd name="T0" fmla="*/ 0 w 5769"/>
              <a:gd name="T1" fmla="*/ 5020430 h 3858"/>
              <a:gd name="T2" fmla="*/ 3149600 w 5769"/>
              <a:gd name="T3" fmla="*/ 6309550 h 3858"/>
              <a:gd name="T4" fmla="*/ 9158288 w 5769"/>
              <a:gd name="T5" fmla="*/ 3943676 h 3858"/>
              <a:gd name="T6" fmla="*/ 9158288 w 5769"/>
              <a:gd name="T7" fmla="*/ 0 h 3858"/>
              <a:gd name="T8" fmla="*/ 28575 w 5769"/>
              <a:gd name="T9" fmla="*/ 0 h 3858"/>
              <a:gd name="T10" fmla="*/ 14288 w 5769"/>
              <a:gd name="T11" fmla="*/ 16591 h 3858"/>
              <a:gd name="T12" fmla="*/ 0 w 5769"/>
              <a:gd name="T13" fmla="*/ 5020430 h 385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769" h="3858">
                <a:moveTo>
                  <a:pt x="0" y="3026"/>
                </a:moveTo>
                <a:cubicBezTo>
                  <a:pt x="70" y="3092"/>
                  <a:pt x="640" y="3748"/>
                  <a:pt x="1984" y="3803"/>
                </a:cubicBezTo>
                <a:cubicBezTo>
                  <a:pt x="3328" y="3858"/>
                  <a:pt x="5396" y="2688"/>
                  <a:pt x="5769" y="2377"/>
                </a:cubicBezTo>
                <a:lnTo>
                  <a:pt x="5769" y="0"/>
                </a:lnTo>
                <a:lnTo>
                  <a:pt x="18" y="0"/>
                </a:lnTo>
                <a:lnTo>
                  <a:pt x="9" y="10"/>
                </a:lnTo>
                <a:lnTo>
                  <a:pt x="0" y="3026"/>
                </a:lnTo>
                <a:close/>
              </a:path>
            </a:pathLst>
          </a:custGeom>
          <a:solidFill>
            <a:srgbClr val="444464">
              <a:alpha val="56078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>
            <a:spLocks/>
          </p:cNvSpPr>
          <p:nvPr userDrawn="1"/>
        </p:nvSpPr>
        <p:spPr bwMode="gray">
          <a:xfrm>
            <a:off x="9753600" y="5256213"/>
            <a:ext cx="9169400" cy="1601787"/>
          </a:xfrm>
          <a:custGeom>
            <a:avLst/>
            <a:gdLst>
              <a:gd name="T0" fmla="*/ 14283 w 5778"/>
              <a:gd name="T1" fmla="*/ 676275 h 1009"/>
              <a:gd name="T2" fmla="*/ 2815250 w 5778"/>
              <a:gd name="T3" fmla="*/ 1127125 h 1009"/>
              <a:gd name="T4" fmla="*/ 9169400 w 5778"/>
              <a:gd name="T5" fmla="*/ 0 h 1009"/>
              <a:gd name="T6" fmla="*/ 9161465 w 5778"/>
              <a:gd name="T7" fmla="*/ 1601787 h 1009"/>
              <a:gd name="T8" fmla="*/ 0 w 5778"/>
              <a:gd name="T9" fmla="*/ 1598612 h 1009"/>
              <a:gd name="T10" fmla="*/ 14283 w 5778"/>
              <a:gd name="T11" fmla="*/ 676275 h 100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78" h="1009">
                <a:moveTo>
                  <a:pt x="9" y="426"/>
                </a:moveTo>
                <a:cubicBezTo>
                  <a:pt x="27" y="400"/>
                  <a:pt x="759" y="661"/>
                  <a:pt x="1774" y="710"/>
                </a:cubicBezTo>
                <a:cubicBezTo>
                  <a:pt x="2789" y="758"/>
                  <a:pt x="4178" y="622"/>
                  <a:pt x="5778" y="0"/>
                </a:cubicBezTo>
                <a:lnTo>
                  <a:pt x="5773" y="1009"/>
                </a:lnTo>
                <a:lnTo>
                  <a:pt x="0" y="1007"/>
                </a:lnTo>
                <a:lnTo>
                  <a:pt x="9" y="42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8" name="Picture 8" descr="PolingLogoWebBoth"/>
          <p:cNvPicPr>
            <a:picLocks noChangeAspect="1" noChangeArrowheads="1"/>
          </p:cNvPicPr>
          <p:nvPr userDrawn="1"/>
        </p:nvPicPr>
        <p:blipFill>
          <a:blip r:embed="rId3">
            <a:lum contrast="-4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6540500"/>
            <a:ext cx="19526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9"/>
          <p:cNvSpPr txBox="1">
            <a:spLocks noChangeArrowheads="1"/>
          </p:cNvSpPr>
          <p:nvPr userDrawn="1"/>
        </p:nvSpPr>
        <p:spPr bwMode="auto">
          <a:xfrm>
            <a:off x="95250" y="6491288"/>
            <a:ext cx="3505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444464"/>
                </a:solidFill>
              </a:rPr>
              <a:t>NEWCO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1752600"/>
          </a:xfrm>
        </p:spPr>
        <p:txBody>
          <a:bodyPr/>
          <a:lstStyle>
            <a:lvl1pPr marL="0" indent="0" algn="ctr">
              <a:buFont typeface="Webdings" pitchFamily="18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3771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5D60A-9712-4894-AEA4-81C67A8A14F8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B539-8C01-4478-B253-EA763F46B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22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5D60A-9712-4894-AEA4-81C67A8A14F8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B539-8C01-4478-B253-EA763F46B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38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5D60A-9712-4894-AEA4-81C67A8A14F8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B539-8C01-4478-B253-EA763F46B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6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5D60A-9712-4894-AEA4-81C67A8A14F8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B539-8C01-4478-B253-EA763F46B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659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5D60A-9712-4894-AEA4-81C67A8A14F8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B539-8C01-4478-B253-EA763F46B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9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5D60A-9712-4894-AEA4-81C67A8A14F8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B539-8C01-4478-B253-EA763F46B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7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5D60A-9712-4894-AEA4-81C67A8A14F8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B539-8C01-4478-B253-EA763F46B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56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5D60A-9712-4894-AEA4-81C67A8A14F8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B539-8C01-4478-B253-EA763F46B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48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5D60A-9712-4894-AEA4-81C67A8A14F8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B539-8C01-4478-B253-EA763F46B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94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5D60A-9712-4894-AEA4-81C67A8A14F8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B539-8C01-4478-B253-EA763F46B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43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5D60A-9712-4894-AEA4-81C67A8A14F8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B539-8C01-4478-B253-EA763F46B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85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14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9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943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844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844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557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7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1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618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166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6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01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6629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6629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30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8" descr="Large grid"/>
          <p:cNvSpPr>
            <a:spLocks/>
          </p:cNvSpPr>
          <p:nvPr userDrawn="1"/>
        </p:nvSpPr>
        <p:spPr bwMode="white">
          <a:xfrm>
            <a:off x="0" y="0"/>
            <a:ext cx="9129713" cy="6400800"/>
          </a:xfrm>
          <a:custGeom>
            <a:avLst/>
            <a:gdLst>
              <a:gd name="T0" fmla="*/ 0 w 5769"/>
              <a:gd name="T1" fmla="*/ 5020430 h 3858"/>
              <a:gd name="T2" fmla="*/ 3139773 w 5769"/>
              <a:gd name="T3" fmla="*/ 6309550 h 3858"/>
              <a:gd name="T4" fmla="*/ 9129713 w 5769"/>
              <a:gd name="T5" fmla="*/ 3943676 h 3858"/>
              <a:gd name="T6" fmla="*/ 9129713 w 5769"/>
              <a:gd name="T7" fmla="*/ 0 h 3858"/>
              <a:gd name="T8" fmla="*/ 28486 w 5769"/>
              <a:gd name="T9" fmla="*/ 0 h 3858"/>
              <a:gd name="T10" fmla="*/ 14243 w 5769"/>
              <a:gd name="T11" fmla="*/ 16591 h 3858"/>
              <a:gd name="T12" fmla="*/ 0 w 5769"/>
              <a:gd name="T13" fmla="*/ 5020430 h 385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769" h="3858">
                <a:moveTo>
                  <a:pt x="0" y="3026"/>
                </a:moveTo>
                <a:cubicBezTo>
                  <a:pt x="70" y="3092"/>
                  <a:pt x="640" y="3748"/>
                  <a:pt x="1984" y="3803"/>
                </a:cubicBezTo>
                <a:cubicBezTo>
                  <a:pt x="3328" y="3858"/>
                  <a:pt x="5396" y="2688"/>
                  <a:pt x="5769" y="2377"/>
                </a:cubicBezTo>
                <a:lnTo>
                  <a:pt x="5769" y="0"/>
                </a:lnTo>
                <a:lnTo>
                  <a:pt x="18" y="0"/>
                </a:lnTo>
                <a:lnTo>
                  <a:pt x="9" y="10"/>
                </a:lnTo>
                <a:lnTo>
                  <a:pt x="0" y="3026"/>
                </a:lnTo>
                <a:close/>
              </a:path>
            </a:pathLst>
          </a:custGeom>
          <a:pattFill prst="lgGrid">
            <a:fgClr>
              <a:schemeClr val="bg1">
                <a:alpha val="39999"/>
              </a:schemeClr>
            </a:fgClr>
            <a:bgClr>
              <a:srgbClr val="565680">
                <a:alpha val="39999"/>
              </a:srgbClr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Freeform 7"/>
          <p:cNvSpPr>
            <a:spLocks/>
          </p:cNvSpPr>
          <p:nvPr userDrawn="1"/>
        </p:nvSpPr>
        <p:spPr bwMode="white">
          <a:xfrm>
            <a:off x="-25400" y="0"/>
            <a:ext cx="9169400" cy="6400800"/>
          </a:xfrm>
          <a:custGeom>
            <a:avLst/>
            <a:gdLst>
              <a:gd name="T0" fmla="*/ 0 w 5769"/>
              <a:gd name="T1" fmla="*/ 5020430 h 3858"/>
              <a:gd name="T2" fmla="*/ 3153422 w 5769"/>
              <a:gd name="T3" fmla="*/ 6309550 h 3858"/>
              <a:gd name="T4" fmla="*/ 9169400 w 5769"/>
              <a:gd name="T5" fmla="*/ 3943676 h 3858"/>
              <a:gd name="T6" fmla="*/ 9169400 w 5769"/>
              <a:gd name="T7" fmla="*/ 0 h 3858"/>
              <a:gd name="T8" fmla="*/ 28610 w 5769"/>
              <a:gd name="T9" fmla="*/ 0 h 3858"/>
              <a:gd name="T10" fmla="*/ 14305 w 5769"/>
              <a:gd name="T11" fmla="*/ 16591 h 3858"/>
              <a:gd name="T12" fmla="*/ 0 w 5769"/>
              <a:gd name="T13" fmla="*/ 5020430 h 385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769" h="3858">
                <a:moveTo>
                  <a:pt x="0" y="3026"/>
                </a:moveTo>
                <a:cubicBezTo>
                  <a:pt x="70" y="3092"/>
                  <a:pt x="640" y="3748"/>
                  <a:pt x="1984" y="3803"/>
                </a:cubicBezTo>
                <a:cubicBezTo>
                  <a:pt x="3328" y="3858"/>
                  <a:pt x="5396" y="2688"/>
                  <a:pt x="5769" y="2377"/>
                </a:cubicBezTo>
                <a:lnTo>
                  <a:pt x="5769" y="0"/>
                </a:lnTo>
                <a:lnTo>
                  <a:pt x="18" y="0"/>
                </a:lnTo>
                <a:lnTo>
                  <a:pt x="9" y="10"/>
                </a:lnTo>
                <a:lnTo>
                  <a:pt x="0" y="3026"/>
                </a:lnTo>
                <a:close/>
              </a:path>
            </a:pathLst>
          </a:custGeom>
          <a:solidFill>
            <a:srgbClr val="444464">
              <a:alpha val="7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29292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292929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 Second level</a:t>
            </a:r>
          </a:p>
          <a:p>
            <a:pPr lvl="2"/>
            <a:r>
              <a:rPr lang="en-US" altLang="en-US" dirty="0" smtClean="0"/>
              <a:t>Third level</a:t>
            </a:r>
          </a:p>
        </p:txBody>
      </p:sp>
      <p:sp>
        <p:nvSpPr>
          <p:cNvPr id="1030" name="Freeform 9"/>
          <p:cNvSpPr>
            <a:spLocks/>
          </p:cNvSpPr>
          <p:nvPr userDrawn="1"/>
        </p:nvSpPr>
        <p:spPr bwMode="gray">
          <a:xfrm>
            <a:off x="-25400" y="5256213"/>
            <a:ext cx="9169400" cy="1601787"/>
          </a:xfrm>
          <a:custGeom>
            <a:avLst/>
            <a:gdLst>
              <a:gd name="T0" fmla="*/ 14283 w 5778"/>
              <a:gd name="T1" fmla="*/ 676275 h 1009"/>
              <a:gd name="T2" fmla="*/ 2815250 w 5778"/>
              <a:gd name="T3" fmla="*/ 1127125 h 1009"/>
              <a:gd name="T4" fmla="*/ 9169400 w 5778"/>
              <a:gd name="T5" fmla="*/ 0 h 1009"/>
              <a:gd name="T6" fmla="*/ 9161465 w 5778"/>
              <a:gd name="T7" fmla="*/ 1601787 h 1009"/>
              <a:gd name="T8" fmla="*/ 0 w 5778"/>
              <a:gd name="T9" fmla="*/ 1598612 h 1009"/>
              <a:gd name="T10" fmla="*/ 14283 w 5778"/>
              <a:gd name="T11" fmla="*/ 676275 h 100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78" h="1009">
                <a:moveTo>
                  <a:pt x="9" y="426"/>
                </a:moveTo>
                <a:cubicBezTo>
                  <a:pt x="27" y="400"/>
                  <a:pt x="759" y="661"/>
                  <a:pt x="1774" y="710"/>
                </a:cubicBezTo>
                <a:cubicBezTo>
                  <a:pt x="2789" y="758"/>
                  <a:pt x="4178" y="622"/>
                  <a:pt x="5778" y="0"/>
                </a:cubicBezTo>
                <a:lnTo>
                  <a:pt x="5773" y="1009"/>
                </a:lnTo>
                <a:lnTo>
                  <a:pt x="0" y="1007"/>
                </a:lnTo>
                <a:lnTo>
                  <a:pt x="9" y="426"/>
                </a:lnTo>
                <a:close/>
              </a:path>
            </a:pathLst>
          </a:custGeom>
          <a:gradFill rotWithShape="1">
            <a:gsLst>
              <a:gs pos="0">
                <a:srgbClr val="444464">
                  <a:alpha val="73000"/>
                </a:srgbClr>
              </a:gs>
              <a:gs pos="100000">
                <a:srgbClr val="FFFFFF">
                  <a:alpha val="15999"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95" r:id="rId11"/>
    <p:sldLayoutId id="2147483694" r:id="rId12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20000"/>
        <a:buFont typeface="Webdings" pitchFamily="18" charset="2"/>
        <a:buChar char="È"/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ebdings" pitchFamily="18" charset="2"/>
        <a:buChar char="ü"/>
        <a:defRPr sz="2400" b="1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b="1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5D60A-9712-4894-AEA4-81C67A8A14F8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EB539-8C01-4478-B253-EA763F46B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13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84438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292929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 Second level</a:t>
            </a:r>
          </a:p>
          <a:p>
            <a:pPr lvl="2"/>
            <a:r>
              <a:rPr lang="en-US" altLang="en-US" smtClean="0"/>
              <a:t>Third level</a:t>
            </a:r>
          </a:p>
        </p:txBody>
      </p:sp>
      <p:sp>
        <p:nvSpPr>
          <p:cNvPr id="2052" name="Freeform 6"/>
          <p:cNvSpPr>
            <a:spLocks/>
          </p:cNvSpPr>
          <p:nvPr userDrawn="1"/>
        </p:nvSpPr>
        <p:spPr bwMode="gray">
          <a:xfrm>
            <a:off x="-25400" y="5256213"/>
            <a:ext cx="9169400" cy="1601787"/>
          </a:xfrm>
          <a:custGeom>
            <a:avLst/>
            <a:gdLst>
              <a:gd name="T0" fmla="*/ 14283 w 5778"/>
              <a:gd name="T1" fmla="*/ 676275 h 1009"/>
              <a:gd name="T2" fmla="*/ 2815250 w 5778"/>
              <a:gd name="T3" fmla="*/ 1127125 h 1009"/>
              <a:gd name="T4" fmla="*/ 9169400 w 5778"/>
              <a:gd name="T5" fmla="*/ 0 h 1009"/>
              <a:gd name="T6" fmla="*/ 9161465 w 5778"/>
              <a:gd name="T7" fmla="*/ 1601787 h 1009"/>
              <a:gd name="T8" fmla="*/ 0 w 5778"/>
              <a:gd name="T9" fmla="*/ 1598612 h 1009"/>
              <a:gd name="T10" fmla="*/ 14283 w 5778"/>
              <a:gd name="T11" fmla="*/ 676275 h 100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78" h="1009">
                <a:moveTo>
                  <a:pt x="9" y="426"/>
                </a:moveTo>
                <a:cubicBezTo>
                  <a:pt x="27" y="400"/>
                  <a:pt x="759" y="661"/>
                  <a:pt x="1774" y="710"/>
                </a:cubicBezTo>
                <a:cubicBezTo>
                  <a:pt x="2789" y="758"/>
                  <a:pt x="4178" y="622"/>
                  <a:pt x="5778" y="0"/>
                </a:cubicBezTo>
                <a:lnTo>
                  <a:pt x="5773" y="1009"/>
                </a:lnTo>
                <a:lnTo>
                  <a:pt x="0" y="1007"/>
                </a:lnTo>
                <a:lnTo>
                  <a:pt x="9" y="426"/>
                </a:lnTo>
                <a:close/>
              </a:path>
            </a:pathLst>
          </a:custGeom>
          <a:gradFill rotWithShape="1">
            <a:gsLst>
              <a:gs pos="0">
                <a:srgbClr val="444464">
                  <a:alpha val="73000"/>
                </a:srgbClr>
              </a:gs>
              <a:gs pos="100000">
                <a:srgbClr val="FFFFFF">
                  <a:alpha val="15999"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861" y="6057105"/>
            <a:ext cx="2048288" cy="5357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6568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6568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6568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6568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6568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56568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56568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56568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565680"/>
          </a:solidFill>
          <a:latin typeface="Verdana" pitchFamily="34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SzPct val="120000"/>
        <a:buFont typeface="Webdings" pitchFamily="18" charset="2"/>
        <a:defRPr sz="2800" b="1">
          <a:solidFill>
            <a:srgbClr val="565680"/>
          </a:solidFill>
          <a:latin typeface="+mn-lt"/>
          <a:ea typeface="+mn-ea"/>
          <a:cs typeface="+mn-cs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Webdings" pitchFamily="18" charset="2"/>
        <a:defRPr sz="2400" b="1">
          <a:solidFill>
            <a:srgbClr val="565680"/>
          </a:solidFill>
          <a:latin typeface="+mn-lt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defRPr b="1">
          <a:solidFill>
            <a:srgbClr val="56568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hyperlink" Target="https://en.wikipedia.org/wiki/File:General_Electric_logo.svg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://www.gap.com/" TargetMode="External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hyperlink" Target="https://en.wikipedia.org/wiki/File:Netflix_2015_logo.svg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hyperlink" Target="https://en.wikipedia.org/wiki/File:Adobe_Systems_logo_and_wordmark.svg" TargetMode="External"/><Relationship Id="rId9" Type="http://schemas.openxmlformats.org/officeDocument/2006/relationships/hyperlink" Target="https://en.wikipedia.org/wiki/File:DeloitteNewLogo.png" TargetMode="External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514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Improving the Performance of Performance Management –</a:t>
            </a:r>
            <a:br>
              <a:rPr lang="en-US" altLang="en-US" sz="3600" dirty="0" smtClean="0"/>
            </a:br>
            <a:r>
              <a:rPr lang="en-US" altLang="en-US" sz="3600" dirty="0" smtClean="0"/>
              <a:t>Why Changes Are Needed</a:t>
            </a:r>
            <a:br>
              <a:rPr lang="en-US" altLang="en-US" sz="3600" dirty="0" smtClean="0"/>
            </a:br>
            <a:r>
              <a:rPr lang="en-US" altLang="en-US" sz="3600" dirty="0" smtClean="0"/>
              <a:t/>
            </a:r>
            <a:br>
              <a:rPr lang="en-US" altLang="en-US" sz="3600" dirty="0" smtClean="0"/>
            </a:br>
            <a:r>
              <a:rPr lang="en-US" altLang="en-US" sz="3600" dirty="0"/>
              <a:t/>
            </a:r>
            <a:br>
              <a:rPr lang="en-US" altLang="en-US" sz="3600" dirty="0"/>
            </a:br>
            <a:r>
              <a:rPr lang="en-US" altLang="en-US" sz="3600" dirty="0"/>
              <a:t/>
            </a:r>
            <a:br>
              <a:rPr lang="en-US" altLang="en-US" sz="3600" dirty="0"/>
            </a:br>
            <a:r>
              <a:rPr lang="en-US" altLang="en-US" sz="2800" dirty="0" smtClean="0"/>
              <a:t>Terry L. Poling</a:t>
            </a:r>
            <a:br>
              <a:rPr lang="en-US" altLang="en-US" sz="2800" dirty="0" smtClean="0"/>
            </a:br>
            <a:r>
              <a:rPr lang="en-US" altLang="en-US" sz="2800" dirty="0" smtClean="0"/>
              <a:t>July 2016</a:t>
            </a:r>
            <a:r>
              <a:rPr lang="en-US" altLang="en-US" sz="3600" dirty="0" smtClean="0"/>
              <a:t/>
            </a:r>
            <a:br>
              <a:rPr lang="en-US" altLang="en-US" sz="3600" dirty="0" smtClean="0"/>
            </a:br>
            <a:endParaRPr lang="en-US" altLang="en-US" sz="36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5879832"/>
            <a:ext cx="1991876" cy="5209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endParaRPr lang="en-US" sz="3600" i="1" dirty="0" smtClean="0"/>
          </a:p>
          <a:p>
            <a:pPr marL="0" indent="0" algn="ctr">
              <a:buNone/>
            </a:pPr>
            <a:r>
              <a:rPr lang="en-US" sz="5400" i="1" dirty="0" smtClean="0">
                <a:solidFill>
                  <a:schemeClr val="accent5">
                    <a:lumMod val="75000"/>
                  </a:schemeClr>
                </a:solidFill>
              </a:rPr>
              <a:t>“Performance reviews are a curse on corporate America.”</a:t>
            </a:r>
          </a:p>
          <a:p>
            <a:pPr marL="0" indent="0" algn="ctr">
              <a:buNone/>
            </a:pPr>
            <a:endParaRPr lang="en-US" sz="1600" i="1" dirty="0"/>
          </a:p>
          <a:p>
            <a:pPr algn="ctr">
              <a:buFontTx/>
              <a:buChar char="-"/>
            </a:pPr>
            <a:r>
              <a:rPr lang="en-US" sz="3600" i="1" dirty="0" smtClean="0"/>
              <a:t>Samuel </a:t>
            </a:r>
            <a:r>
              <a:rPr lang="en-US" sz="3600" i="1" dirty="0" err="1" smtClean="0"/>
              <a:t>Culbert</a:t>
            </a:r>
            <a:r>
              <a:rPr lang="en-US" sz="3600" i="1" dirty="0" smtClean="0"/>
              <a:t>,</a:t>
            </a:r>
          </a:p>
          <a:p>
            <a:pPr marL="0" indent="0" algn="ctr">
              <a:buNone/>
            </a:pPr>
            <a:r>
              <a:rPr lang="en-US" sz="3600" i="1" dirty="0" smtClean="0"/>
              <a:t>UCLA Researcher</a:t>
            </a:r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358600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19200"/>
            <a:ext cx="7772400" cy="4525963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What’s Changing: Latest Trends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  Our Assessment Experiences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Common Assessment Errors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dirty="0" smtClean="0"/>
              <a:t> What’s Needed: 3 Essential Elements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Improving Engagement &amp; Feedback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dirty="0" smtClean="0"/>
              <a:t> Using the SARS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93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What’s Changing: Latest Trends</a:t>
            </a:r>
            <a:endParaRPr lang="en-US" dirty="0"/>
          </a:p>
        </p:txBody>
      </p:sp>
      <p:pic>
        <p:nvPicPr>
          <p:cNvPr id="1026" name="Picture 2" descr="C:\Users\Terry\Desktop\logo-accenture[1]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545840"/>
            <a:ext cx="18288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Adobe Systems Logo">
            <a:hlinkClick r:id="rId4" tooltip="Adobe Systems Logo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504" y="1265499"/>
            <a:ext cx="1457325" cy="145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Microsof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752726"/>
            <a:ext cx="3443904" cy="733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gap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050042"/>
            <a:ext cx="1295400" cy="129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Deloitte's brand logo">
            <a:hlinkClick r:id="rId9" tooltip="Deloitte's brand logo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733800"/>
            <a:ext cx="2988232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Netflix 2015 logo.svg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5181600"/>
            <a:ext cx="238125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General Electric logo.svg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692" y="1143000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25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295400"/>
          </a:xfrm>
        </p:spPr>
        <p:txBody>
          <a:bodyPr/>
          <a:lstStyle/>
          <a:p>
            <a:r>
              <a:rPr lang="en-US" dirty="0" smtClean="0"/>
              <a:t>What’s Changing: Latest Trends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4754563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90% of companies surveyed by SHRM reported using annual reviews, but only 30% believed they did it well. (Fast Company, 2015).</a:t>
            </a:r>
          </a:p>
          <a:p>
            <a:pPr marL="0" indent="0">
              <a:buNone/>
            </a:pPr>
            <a:endParaRPr lang="en-US" sz="800" dirty="0" smtClean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Only 46% of millennials believe their managers delivered on their expectations for feedback. (Workforce 2020 Research).</a:t>
            </a:r>
          </a:p>
          <a:p>
            <a:pPr marL="0" indent="0">
              <a:buNone/>
            </a:pPr>
            <a:endParaRPr lang="en-US" sz="800" dirty="0" smtClean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According to 2015 Wakefield Research on 1,000 full-time millennial-age employees: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800" dirty="0" smtClean="0"/>
          </a:p>
          <a:p>
            <a:pPr marL="914400" indent="-457200">
              <a:buFont typeface="Wingdings" panose="05000000000000000000" pitchFamily="2" charset="2"/>
              <a:buChar char="ü"/>
            </a:pPr>
            <a:r>
              <a:rPr lang="en-US" sz="1400" dirty="0" smtClean="0"/>
              <a:t>74% feel “in the dark” in terms of their performance.</a:t>
            </a:r>
          </a:p>
          <a:p>
            <a:pPr marL="914400" indent="-457200">
              <a:buFont typeface="Wingdings" panose="05000000000000000000" pitchFamily="2" charset="2"/>
              <a:buChar char="ü"/>
            </a:pPr>
            <a:r>
              <a:rPr lang="en-US" sz="1400" dirty="0"/>
              <a:t>62% report that they are frequently “blind-sided” by their managers</a:t>
            </a:r>
            <a:r>
              <a:rPr lang="en-US" sz="1400" dirty="0" smtClean="0"/>
              <a:t>.</a:t>
            </a:r>
          </a:p>
          <a:p>
            <a:pPr marL="914400" indent="-457200">
              <a:buFont typeface="Wingdings" panose="05000000000000000000" pitchFamily="2" charset="2"/>
              <a:buChar char="ü"/>
            </a:pPr>
            <a:r>
              <a:rPr lang="en-US" sz="1400" dirty="0" smtClean="0"/>
              <a:t>59% believe their managers are unprepared to give feedback at the time of their reviews.</a:t>
            </a:r>
          </a:p>
          <a:p>
            <a:pPr marL="914400" indent="-457200">
              <a:buFont typeface="Wingdings" panose="05000000000000000000" pitchFamily="2" charset="2"/>
              <a:buChar char="ü"/>
            </a:pPr>
            <a:r>
              <a:rPr lang="en-US" sz="1400" dirty="0" smtClean="0"/>
              <a:t>50% say annual reviews focus mostly on “gaps” and make them feel they can’t do anything right.</a:t>
            </a:r>
          </a:p>
          <a:p>
            <a:pPr marL="914400" indent="-457200">
              <a:buFont typeface="Wingdings" panose="05000000000000000000" pitchFamily="2" charset="2"/>
              <a:buChar char="ü"/>
            </a:pPr>
            <a:r>
              <a:rPr lang="en-US" sz="1400" dirty="0" smtClean="0"/>
              <a:t>Only 32% of review conversations encourage or allow employees to share their </a:t>
            </a:r>
          </a:p>
          <a:p>
            <a:pPr marL="45720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own thoughts on performance.</a:t>
            </a:r>
          </a:p>
          <a:p>
            <a:pPr marL="914400" indent="-457200">
              <a:buFont typeface="Wingdings" panose="05000000000000000000" pitchFamily="2" charset="2"/>
              <a:buChar char="ü"/>
            </a:pPr>
            <a:r>
              <a:rPr lang="en-US" sz="1400" dirty="0" smtClean="0"/>
              <a:t>69% see their company’s performance appraisal system as flawed.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1800" dirty="0" smtClean="0"/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31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Assessment Experience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43000"/>
            <a:ext cx="7772400" cy="48307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Recall a memorable time or situation in your life when you were assessed, judged, or evaluated.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2400" dirty="0" smtClean="0"/>
              <a:t>It could have occurred when you were in school, at home, at work, on stage, in the gym, or elsewhere.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Identify the family member, teacher, coach, colleague, boss, or other person who was involved.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2400" dirty="0" smtClean="0"/>
              <a:t>What happened?  What message did you receive?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How did it effect or impact you?</a:t>
            </a:r>
            <a:endParaRPr lang="en-US" sz="24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1808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Assessment Errors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219200"/>
            <a:ext cx="6705600" cy="48307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accent1"/>
                </a:solidFill>
              </a:rPr>
              <a:t>Common Biases</a:t>
            </a:r>
          </a:p>
          <a:p>
            <a:pPr marL="0" indent="0" algn="ctr">
              <a:buNone/>
            </a:pPr>
            <a:endParaRPr lang="en-US" sz="800" dirty="0" smtClean="0"/>
          </a:p>
          <a:p>
            <a:pPr marL="12573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 </a:t>
            </a:r>
            <a:r>
              <a:rPr lang="en-US" sz="2000" dirty="0" smtClean="0"/>
              <a:t>“Halo” or “Horns” Effect </a:t>
            </a:r>
          </a:p>
          <a:p>
            <a:pPr marL="12573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 </a:t>
            </a:r>
            <a:r>
              <a:rPr lang="en-US" sz="2000" dirty="0" smtClean="0"/>
              <a:t>“Same As Me” Syndrome</a:t>
            </a:r>
          </a:p>
          <a:p>
            <a:pPr marL="12573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  </a:t>
            </a:r>
            <a:r>
              <a:rPr lang="en-US" sz="2000" dirty="0" err="1" smtClean="0"/>
              <a:t>Recency</a:t>
            </a:r>
            <a:r>
              <a:rPr lang="en-US" sz="2000" dirty="0" smtClean="0"/>
              <a:t> Effect</a:t>
            </a:r>
          </a:p>
          <a:p>
            <a:pPr marL="12573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 </a:t>
            </a:r>
            <a:r>
              <a:rPr lang="en-US" sz="2000" dirty="0" smtClean="0"/>
              <a:t>“Super Human” Strictness</a:t>
            </a:r>
          </a:p>
          <a:p>
            <a:pPr marL="12573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  Leniency</a:t>
            </a:r>
          </a:p>
          <a:p>
            <a:pPr marL="12573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 </a:t>
            </a:r>
            <a:r>
              <a:rPr lang="en-US" sz="2000" dirty="0" smtClean="0"/>
              <a:t>“Middle-of-the-Road” Effect</a:t>
            </a:r>
          </a:p>
          <a:p>
            <a:pPr marL="12573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 </a:t>
            </a:r>
            <a:r>
              <a:rPr lang="en-US" sz="2000" dirty="0" smtClean="0"/>
              <a:t> Third Party Influences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88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Needed:</a:t>
            </a:r>
            <a:br>
              <a:rPr lang="en-US" dirty="0" smtClean="0"/>
            </a:br>
            <a:r>
              <a:rPr lang="en-US" dirty="0" smtClean="0"/>
              <a:t>Three Most Critical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4525963"/>
          </a:xfrm>
        </p:spPr>
        <p:txBody>
          <a:bodyPr/>
          <a:lstStyle/>
          <a:p>
            <a:pPr lv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  </a:t>
            </a:r>
            <a:r>
              <a:rPr 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Active Two-Way Engagement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Shared Expectations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Frequent and Developmental Feedback</a:t>
            </a:r>
          </a:p>
        </p:txBody>
      </p:sp>
    </p:spTree>
    <p:extLst>
      <p:ext uri="{BB962C8B-B14F-4D97-AF65-F5344CB8AC3E}">
        <p14:creationId xmlns:p14="http://schemas.microsoft.com/office/powerpoint/2010/main" val="339014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Frequent &amp; Developmental 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Two primary functions of feedback</a:t>
            </a:r>
          </a:p>
          <a:p>
            <a:pPr marL="1319213" lvl="1" indent="-284163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To reinforce behaviors</a:t>
            </a:r>
          </a:p>
          <a:p>
            <a:pPr marL="1319213" lvl="1" indent="-284163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To correct behaviors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Two ways to house-break a puppy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463550" indent="-4635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Most powerful and least utilized                                     management tool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52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7772400" cy="914400"/>
          </a:xfrm>
        </p:spPr>
        <p:txBody>
          <a:bodyPr/>
          <a:lstStyle/>
          <a:p>
            <a:pPr algn="ctr"/>
            <a:r>
              <a:rPr lang="en-US" sz="3200" dirty="0" smtClean="0"/>
              <a:t>Missed High-Leverage Opportunities</a:t>
            </a:r>
            <a:endParaRPr lang="en-US" sz="3200" dirty="0"/>
          </a:p>
        </p:txBody>
      </p:sp>
      <p:pic>
        <p:nvPicPr>
          <p:cNvPr id="1032" name="Picture 8" descr="C:\Users\Terry\AppData\Local\Microsoft\Windows\INetCache\IE\1QW4SE2Q\anamix-FITA-Official-Face-archery-target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106" y="1219200"/>
            <a:ext cx="2507848" cy="250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 rot="20588968">
            <a:off x="461376" y="3373604"/>
            <a:ext cx="7058646" cy="334920"/>
          </a:xfrm>
          <a:prstGeom prst="rightArrow">
            <a:avLst>
              <a:gd name="adj1" fmla="val 50000"/>
              <a:gd name="adj2" fmla="val 54313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77369" y="4111521"/>
            <a:ext cx="1157983" cy="536679"/>
            <a:chOff x="577369" y="4111521"/>
            <a:chExt cx="1157983" cy="536679"/>
          </a:xfrm>
        </p:grpSpPr>
        <p:sp>
          <p:nvSpPr>
            <p:cNvPr id="5" name="Flowchart: Connector 4"/>
            <p:cNvSpPr/>
            <p:nvPr/>
          </p:nvSpPr>
          <p:spPr>
            <a:xfrm>
              <a:off x="577369" y="4343400"/>
              <a:ext cx="85755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lowchart: Connector 12"/>
            <p:cNvSpPr/>
            <p:nvPr/>
          </p:nvSpPr>
          <p:spPr>
            <a:xfrm>
              <a:off x="752445" y="4414461"/>
              <a:ext cx="85755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lowchart: Connector 13"/>
            <p:cNvSpPr/>
            <p:nvPr/>
          </p:nvSpPr>
          <p:spPr>
            <a:xfrm>
              <a:off x="957214" y="4495800"/>
              <a:ext cx="85755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lowchart: Connector 14"/>
            <p:cNvSpPr/>
            <p:nvPr/>
          </p:nvSpPr>
          <p:spPr>
            <a:xfrm>
              <a:off x="1235227" y="4419600"/>
              <a:ext cx="85755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lowchart: Connector 15"/>
            <p:cNvSpPr/>
            <p:nvPr/>
          </p:nvSpPr>
          <p:spPr>
            <a:xfrm>
              <a:off x="1342935" y="4111521"/>
              <a:ext cx="85755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lowchart: Connector 16"/>
            <p:cNvSpPr/>
            <p:nvPr/>
          </p:nvSpPr>
          <p:spPr>
            <a:xfrm>
              <a:off x="1649597" y="4111521"/>
              <a:ext cx="85755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lowchart: Connector 17"/>
            <p:cNvSpPr/>
            <p:nvPr/>
          </p:nvSpPr>
          <p:spPr>
            <a:xfrm>
              <a:off x="1057604" y="4267200"/>
              <a:ext cx="85755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lowchart: Connector 18"/>
            <p:cNvSpPr/>
            <p:nvPr/>
          </p:nvSpPr>
          <p:spPr>
            <a:xfrm>
              <a:off x="1520965" y="4338261"/>
              <a:ext cx="85755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Freeform 2"/>
          <p:cNvSpPr/>
          <p:nvPr/>
        </p:nvSpPr>
        <p:spPr>
          <a:xfrm>
            <a:off x="620246" y="2067560"/>
            <a:ext cx="6725920" cy="2428240"/>
          </a:xfrm>
          <a:custGeom>
            <a:avLst/>
            <a:gdLst>
              <a:gd name="connsiteX0" fmla="*/ 0 w 6725920"/>
              <a:gd name="connsiteY0" fmla="*/ 2428240 h 2428240"/>
              <a:gd name="connsiteX1" fmla="*/ 30480 w 6725920"/>
              <a:gd name="connsiteY1" fmla="*/ 2367280 h 2428240"/>
              <a:gd name="connsiteX2" fmla="*/ 60960 w 6725920"/>
              <a:gd name="connsiteY2" fmla="*/ 2357120 h 2428240"/>
              <a:gd name="connsiteX3" fmla="*/ 121920 w 6725920"/>
              <a:gd name="connsiteY3" fmla="*/ 2306320 h 2428240"/>
              <a:gd name="connsiteX4" fmla="*/ 193040 w 6725920"/>
              <a:gd name="connsiteY4" fmla="*/ 2286000 h 2428240"/>
              <a:gd name="connsiteX5" fmla="*/ 233680 w 6725920"/>
              <a:gd name="connsiteY5" fmla="*/ 2235200 h 2428240"/>
              <a:gd name="connsiteX6" fmla="*/ 274320 w 6725920"/>
              <a:gd name="connsiteY6" fmla="*/ 2184400 h 2428240"/>
              <a:gd name="connsiteX7" fmla="*/ 294640 w 6725920"/>
              <a:gd name="connsiteY7" fmla="*/ 2153920 h 2428240"/>
              <a:gd name="connsiteX8" fmla="*/ 325120 w 6725920"/>
              <a:gd name="connsiteY8" fmla="*/ 2133600 h 2428240"/>
              <a:gd name="connsiteX9" fmla="*/ 335280 w 6725920"/>
              <a:gd name="connsiteY9" fmla="*/ 2082800 h 2428240"/>
              <a:gd name="connsiteX10" fmla="*/ 345440 w 6725920"/>
              <a:gd name="connsiteY10" fmla="*/ 2052320 h 2428240"/>
              <a:gd name="connsiteX11" fmla="*/ 396240 w 6725920"/>
              <a:gd name="connsiteY11" fmla="*/ 2011680 h 2428240"/>
              <a:gd name="connsiteX12" fmla="*/ 467360 w 6725920"/>
              <a:gd name="connsiteY12" fmla="*/ 1981200 h 2428240"/>
              <a:gd name="connsiteX13" fmla="*/ 497840 w 6725920"/>
              <a:gd name="connsiteY13" fmla="*/ 1960880 h 2428240"/>
              <a:gd name="connsiteX14" fmla="*/ 548640 w 6725920"/>
              <a:gd name="connsiteY14" fmla="*/ 1950720 h 2428240"/>
              <a:gd name="connsiteX15" fmla="*/ 711200 w 6725920"/>
              <a:gd name="connsiteY15" fmla="*/ 1920240 h 2428240"/>
              <a:gd name="connsiteX16" fmla="*/ 812800 w 6725920"/>
              <a:gd name="connsiteY16" fmla="*/ 1940560 h 2428240"/>
              <a:gd name="connsiteX17" fmla="*/ 873760 w 6725920"/>
              <a:gd name="connsiteY17" fmla="*/ 2042160 h 2428240"/>
              <a:gd name="connsiteX18" fmla="*/ 904240 w 6725920"/>
              <a:gd name="connsiteY18" fmla="*/ 2052320 h 2428240"/>
              <a:gd name="connsiteX19" fmla="*/ 934720 w 6725920"/>
              <a:gd name="connsiteY19" fmla="*/ 2113280 h 2428240"/>
              <a:gd name="connsiteX20" fmla="*/ 944880 w 6725920"/>
              <a:gd name="connsiteY20" fmla="*/ 2143760 h 2428240"/>
              <a:gd name="connsiteX21" fmla="*/ 1036320 w 6725920"/>
              <a:gd name="connsiteY21" fmla="*/ 2214880 h 2428240"/>
              <a:gd name="connsiteX22" fmla="*/ 1066800 w 6725920"/>
              <a:gd name="connsiteY22" fmla="*/ 2245360 h 2428240"/>
              <a:gd name="connsiteX23" fmla="*/ 1117600 w 6725920"/>
              <a:gd name="connsiteY23" fmla="*/ 2296160 h 2428240"/>
              <a:gd name="connsiteX24" fmla="*/ 1168400 w 6725920"/>
              <a:gd name="connsiteY24" fmla="*/ 2306320 h 2428240"/>
              <a:gd name="connsiteX25" fmla="*/ 1198880 w 6725920"/>
              <a:gd name="connsiteY25" fmla="*/ 2336800 h 2428240"/>
              <a:gd name="connsiteX26" fmla="*/ 1229360 w 6725920"/>
              <a:gd name="connsiteY26" fmla="*/ 2346960 h 2428240"/>
              <a:gd name="connsiteX27" fmla="*/ 1341120 w 6725920"/>
              <a:gd name="connsiteY27" fmla="*/ 2377440 h 2428240"/>
              <a:gd name="connsiteX28" fmla="*/ 1391920 w 6725920"/>
              <a:gd name="connsiteY28" fmla="*/ 2397760 h 2428240"/>
              <a:gd name="connsiteX29" fmla="*/ 1808480 w 6725920"/>
              <a:gd name="connsiteY29" fmla="*/ 2387600 h 2428240"/>
              <a:gd name="connsiteX30" fmla="*/ 1879600 w 6725920"/>
              <a:gd name="connsiteY30" fmla="*/ 2367280 h 2428240"/>
              <a:gd name="connsiteX31" fmla="*/ 1920240 w 6725920"/>
              <a:gd name="connsiteY31" fmla="*/ 2306320 h 2428240"/>
              <a:gd name="connsiteX32" fmla="*/ 1971040 w 6725920"/>
              <a:gd name="connsiteY32" fmla="*/ 2245360 h 2428240"/>
              <a:gd name="connsiteX33" fmla="*/ 1981200 w 6725920"/>
              <a:gd name="connsiteY33" fmla="*/ 2214880 h 2428240"/>
              <a:gd name="connsiteX34" fmla="*/ 2001520 w 6725920"/>
              <a:gd name="connsiteY34" fmla="*/ 2184400 h 2428240"/>
              <a:gd name="connsiteX35" fmla="*/ 2021840 w 6725920"/>
              <a:gd name="connsiteY35" fmla="*/ 2143760 h 2428240"/>
              <a:gd name="connsiteX36" fmla="*/ 2072640 w 6725920"/>
              <a:gd name="connsiteY36" fmla="*/ 2072640 h 2428240"/>
              <a:gd name="connsiteX37" fmla="*/ 2113280 w 6725920"/>
              <a:gd name="connsiteY37" fmla="*/ 1971040 h 2428240"/>
              <a:gd name="connsiteX38" fmla="*/ 2123440 w 6725920"/>
              <a:gd name="connsiteY38" fmla="*/ 1940560 h 2428240"/>
              <a:gd name="connsiteX39" fmla="*/ 2174240 w 6725920"/>
              <a:gd name="connsiteY39" fmla="*/ 1869440 h 2428240"/>
              <a:gd name="connsiteX40" fmla="*/ 2214880 w 6725920"/>
              <a:gd name="connsiteY40" fmla="*/ 1767840 h 2428240"/>
              <a:gd name="connsiteX41" fmla="*/ 2225040 w 6725920"/>
              <a:gd name="connsiteY41" fmla="*/ 1737360 h 2428240"/>
              <a:gd name="connsiteX42" fmla="*/ 2245360 w 6725920"/>
              <a:gd name="connsiteY42" fmla="*/ 1696720 h 2428240"/>
              <a:gd name="connsiteX43" fmla="*/ 2255520 w 6725920"/>
              <a:gd name="connsiteY43" fmla="*/ 1666240 h 2428240"/>
              <a:gd name="connsiteX44" fmla="*/ 2286000 w 6725920"/>
              <a:gd name="connsiteY44" fmla="*/ 1635760 h 2428240"/>
              <a:gd name="connsiteX45" fmla="*/ 2316480 w 6725920"/>
              <a:gd name="connsiteY45" fmla="*/ 1554480 h 2428240"/>
              <a:gd name="connsiteX46" fmla="*/ 2326640 w 6725920"/>
              <a:gd name="connsiteY46" fmla="*/ 1524000 h 2428240"/>
              <a:gd name="connsiteX47" fmla="*/ 2357120 w 6725920"/>
              <a:gd name="connsiteY47" fmla="*/ 1493520 h 2428240"/>
              <a:gd name="connsiteX48" fmla="*/ 2377440 w 6725920"/>
              <a:gd name="connsiteY48" fmla="*/ 1463040 h 2428240"/>
              <a:gd name="connsiteX49" fmla="*/ 2397760 w 6725920"/>
              <a:gd name="connsiteY49" fmla="*/ 1391920 h 2428240"/>
              <a:gd name="connsiteX50" fmla="*/ 2418080 w 6725920"/>
              <a:gd name="connsiteY50" fmla="*/ 1361440 h 2428240"/>
              <a:gd name="connsiteX51" fmla="*/ 2448560 w 6725920"/>
              <a:gd name="connsiteY51" fmla="*/ 1300480 h 2428240"/>
              <a:gd name="connsiteX52" fmla="*/ 2468880 w 6725920"/>
              <a:gd name="connsiteY52" fmla="*/ 1229360 h 2428240"/>
              <a:gd name="connsiteX53" fmla="*/ 2499360 w 6725920"/>
              <a:gd name="connsiteY53" fmla="*/ 1198880 h 2428240"/>
              <a:gd name="connsiteX54" fmla="*/ 2519680 w 6725920"/>
              <a:gd name="connsiteY54" fmla="*/ 1158240 h 2428240"/>
              <a:gd name="connsiteX55" fmla="*/ 2529840 w 6725920"/>
              <a:gd name="connsiteY55" fmla="*/ 1127760 h 2428240"/>
              <a:gd name="connsiteX56" fmla="*/ 2560320 w 6725920"/>
              <a:gd name="connsiteY56" fmla="*/ 1097280 h 2428240"/>
              <a:gd name="connsiteX57" fmla="*/ 2590800 w 6725920"/>
              <a:gd name="connsiteY57" fmla="*/ 1056640 h 2428240"/>
              <a:gd name="connsiteX58" fmla="*/ 2600960 w 6725920"/>
              <a:gd name="connsiteY58" fmla="*/ 1026160 h 2428240"/>
              <a:gd name="connsiteX59" fmla="*/ 2621280 w 6725920"/>
              <a:gd name="connsiteY59" fmla="*/ 995680 h 2428240"/>
              <a:gd name="connsiteX60" fmla="*/ 2631440 w 6725920"/>
              <a:gd name="connsiteY60" fmla="*/ 955040 h 2428240"/>
              <a:gd name="connsiteX61" fmla="*/ 2661920 w 6725920"/>
              <a:gd name="connsiteY61" fmla="*/ 944880 h 2428240"/>
              <a:gd name="connsiteX62" fmla="*/ 2672080 w 6725920"/>
              <a:gd name="connsiteY62" fmla="*/ 914400 h 2428240"/>
              <a:gd name="connsiteX63" fmla="*/ 2702560 w 6725920"/>
              <a:gd name="connsiteY63" fmla="*/ 904240 h 2428240"/>
              <a:gd name="connsiteX64" fmla="*/ 2733040 w 6725920"/>
              <a:gd name="connsiteY64" fmla="*/ 883920 h 2428240"/>
              <a:gd name="connsiteX65" fmla="*/ 2794000 w 6725920"/>
              <a:gd name="connsiteY65" fmla="*/ 853440 h 2428240"/>
              <a:gd name="connsiteX66" fmla="*/ 3241040 w 6725920"/>
              <a:gd name="connsiteY66" fmla="*/ 863600 h 2428240"/>
              <a:gd name="connsiteX67" fmla="*/ 3403600 w 6725920"/>
              <a:gd name="connsiteY67" fmla="*/ 894080 h 2428240"/>
              <a:gd name="connsiteX68" fmla="*/ 3454400 w 6725920"/>
              <a:gd name="connsiteY68" fmla="*/ 904240 h 2428240"/>
              <a:gd name="connsiteX69" fmla="*/ 3515360 w 6725920"/>
              <a:gd name="connsiteY69" fmla="*/ 955040 h 2428240"/>
              <a:gd name="connsiteX70" fmla="*/ 3545840 w 6725920"/>
              <a:gd name="connsiteY70" fmla="*/ 965200 h 2428240"/>
              <a:gd name="connsiteX71" fmla="*/ 3586480 w 6725920"/>
              <a:gd name="connsiteY71" fmla="*/ 995680 h 2428240"/>
              <a:gd name="connsiteX72" fmla="*/ 3657600 w 6725920"/>
              <a:gd name="connsiteY72" fmla="*/ 1026160 h 2428240"/>
              <a:gd name="connsiteX73" fmla="*/ 3688080 w 6725920"/>
              <a:gd name="connsiteY73" fmla="*/ 1046480 h 2428240"/>
              <a:gd name="connsiteX74" fmla="*/ 3728720 w 6725920"/>
              <a:gd name="connsiteY74" fmla="*/ 1066800 h 2428240"/>
              <a:gd name="connsiteX75" fmla="*/ 3789680 w 6725920"/>
              <a:gd name="connsiteY75" fmla="*/ 1127760 h 2428240"/>
              <a:gd name="connsiteX76" fmla="*/ 3820160 w 6725920"/>
              <a:gd name="connsiteY76" fmla="*/ 1148080 h 2428240"/>
              <a:gd name="connsiteX77" fmla="*/ 3870960 w 6725920"/>
              <a:gd name="connsiteY77" fmla="*/ 1188720 h 2428240"/>
              <a:gd name="connsiteX78" fmla="*/ 3901440 w 6725920"/>
              <a:gd name="connsiteY78" fmla="*/ 1219200 h 2428240"/>
              <a:gd name="connsiteX79" fmla="*/ 3952240 w 6725920"/>
              <a:gd name="connsiteY79" fmla="*/ 1249680 h 2428240"/>
              <a:gd name="connsiteX80" fmla="*/ 4023360 w 6725920"/>
              <a:gd name="connsiteY80" fmla="*/ 1320800 h 2428240"/>
              <a:gd name="connsiteX81" fmla="*/ 4114800 w 6725920"/>
              <a:gd name="connsiteY81" fmla="*/ 1402080 h 2428240"/>
              <a:gd name="connsiteX82" fmla="*/ 4155440 w 6725920"/>
              <a:gd name="connsiteY82" fmla="*/ 1422400 h 2428240"/>
              <a:gd name="connsiteX83" fmla="*/ 4206240 w 6725920"/>
              <a:gd name="connsiteY83" fmla="*/ 1473200 h 2428240"/>
              <a:gd name="connsiteX84" fmla="*/ 4226560 w 6725920"/>
              <a:gd name="connsiteY84" fmla="*/ 1503680 h 2428240"/>
              <a:gd name="connsiteX85" fmla="*/ 4257040 w 6725920"/>
              <a:gd name="connsiteY85" fmla="*/ 1513840 h 2428240"/>
              <a:gd name="connsiteX86" fmla="*/ 4348480 w 6725920"/>
              <a:gd name="connsiteY86" fmla="*/ 1595120 h 2428240"/>
              <a:gd name="connsiteX87" fmla="*/ 4378960 w 6725920"/>
              <a:gd name="connsiteY87" fmla="*/ 1605280 h 2428240"/>
              <a:gd name="connsiteX88" fmla="*/ 4419600 w 6725920"/>
              <a:gd name="connsiteY88" fmla="*/ 1625600 h 2428240"/>
              <a:gd name="connsiteX89" fmla="*/ 4470400 w 6725920"/>
              <a:gd name="connsiteY89" fmla="*/ 1666240 h 2428240"/>
              <a:gd name="connsiteX90" fmla="*/ 4500880 w 6725920"/>
              <a:gd name="connsiteY90" fmla="*/ 1686560 h 2428240"/>
              <a:gd name="connsiteX91" fmla="*/ 4561840 w 6725920"/>
              <a:gd name="connsiteY91" fmla="*/ 1706880 h 2428240"/>
              <a:gd name="connsiteX92" fmla="*/ 4632960 w 6725920"/>
              <a:gd name="connsiteY92" fmla="*/ 1737360 h 2428240"/>
              <a:gd name="connsiteX93" fmla="*/ 4693920 w 6725920"/>
              <a:gd name="connsiteY93" fmla="*/ 1788160 h 2428240"/>
              <a:gd name="connsiteX94" fmla="*/ 4775200 w 6725920"/>
              <a:gd name="connsiteY94" fmla="*/ 1808480 h 2428240"/>
              <a:gd name="connsiteX95" fmla="*/ 4856480 w 6725920"/>
              <a:gd name="connsiteY95" fmla="*/ 1859280 h 2428240"/>
              <a:gd name="connsiteX96" fmla="*/ 4897120 w 6725920"/>
              <a:gd name="connsiteY96" fmla="*/ 1889760 h 2428240"/>
              <a:gd name="connsiteX97" fmla="*/ 4937760 w 6725920"/>
              <a:gd name="connsiteY97" fmla="*/ 1899920 h 2428240"/>
              <a:gd name="connsiteX98" fmla="*/ 5140960 w 6725920"/>
              <a:gd name="connsiteY98" fmla="*/ 1879600 h 2428240"/>
              <a:gd name="connsiteX99" fmla="*/ 5171440 w 6725920"/>
              <a:gd name="connsiteY99" fmla="*/ 1869440 h 2428240"/>
              <a:gd name="connsiteX100" fmla="*/ 5201920 w 6725920"/>
              <a:gd name="connsiteY100" fmla="*/ 1849120 h 2428240"/>
              <a:gd name="connsiteX101" fmla="*/ 5283200 w 6725920"/>
              <a:gd name="connsiteY101" fmla="*/ 1778000 h 2428240"/>
              <a:gd name="connsiteX102" fmla="*/ 5344160 w 6725920"/>
              <a:gd name="connsiteY102" fmla="*/ 1747520 h 2428240"/>
              <a:gd name="connsiteX103" fmla="*/ 5374640 w 6725920"/>
              <a:gd name="connsiteY103" fmla="*/ 1706880 h 2428240"/>
              <a:gd name="connsiteX104" fmla="*/ 5405120 w 6725920"/>
              <a:gd name="connsiteY104" fmla="*/ 1676400 h 2428240"/>
              <a:gd name="connsiteX105" fmla="*/ 5415280 w 6725920"/>
              <a:gd name="connsiteY105" fmla="*/ 1645920 h 2428240"/>
              <a:gd name="connsiteX106" fmla="*/ 5425440 w 6725920"/>
              <a:gd name="connsiteY106" fmla="*/ 1605280 h 2428240"/>
              <a:gd name="connsiteX107" fmla="*/ 5455920 w 6725920"/>
              <a:gd name="connsiteY107" fmla="*/ 1574800 h 2428240"/>
              <a:gd name="connsiteX108" fmla="*/ 5476240 w 6725920"/>
              <a:gd name="connsiteY108" fmla="*/ 1544320 h 2428240"/>
              <a:gd name="connsiteX109" fmla="*/ 5486400 w 6725920"/>
              <a:gd name="connsiteY109" fmla="*/ 1503680 h 2428240"/>
              <a:gd name="connsiteX110" fmla="*/ 5506720 w 6725920"/>
              <a:gd name="connsiteY110" fmla="*/ 1473200 h 2428240"/>
              <a:gd name="connsiteX111" fmla="*/ 5527040 w 6725920"/>
              <a:gd name="connsiteY111" fmla="*/ 1371600 h 2428240"/>
              <a:gd name="connsiteX112" fmla="*/ 5547360 w 6725920"/>
              <a:gd name="connsiteY112" fmla="*/ 1341120 h 2428240"/>
              <a:gd name="connsiteX113" fmla="*/ 5537200 w 6725920"/>
              <a:gd name="connsiteY113" fmla="*/ 690880 h 2428240"/>
              <a:gd name="connsiteX114" fmla="*/ 5547360 w 6725920"/>
              <a:gd name="connsiteY114" fmla="*/ 193040 h 2428240"/>
              <a:gd name="connsiteX115" fmla="*/ 5557520 w 6725920"/>
              <a:gd name="connsiteY115" fmla="*/ 121920 h 2428240"/>
              <a:gd name="connsiteX116" fmla="*/ 5598160 w 6725920"/>
              <a:gd name="connsiteY116" fmla="*/ 30480 h 2428240"/>
              <a:gd name="connsiteX117" fmla="*/ 5628640 w 6725920"/>
              <a:gd name="connsiteY117" fmla="*/ 20320 h 2428240"/>
              <a:gd name="connsiteX118" fmla="*/ 5760720 w 6725920"/>
              <a:gd name="connsiteY118" fmla="*/ 0 h 2428240"/>
              <a:gd name="connsiteX119" fmla="*/ 6278880 w 6725920"/>
              <a:gd name="connsiteY119" fmla="*/ 10160 h 2428240"/>
              <a:gd name="connsiteX120" fmla="*/ 6319520 w 6725920"/>
              <a:gd name="connsiteY120" fmla="*/ 50800 h 2428240"/>
              <a:gd name="connsiteX121" fmla="*/ 6350000 w 6725920"/>
              <a:gd name="connsiteY121" fmla="*/ 60960 h 2428240"/>
              <a:gd name="connsiteX122" fmla="*/ 6380480 w 6725920"/>
              <a:gd name="connsiteY122" fmla="*/ 81280 h 2428240"/>
              <a:gd name="connsiteX123" fmla="*/ 6421120 w 6725920"/>
              <a:gd name="connsiteY123" fmla="*/ 121920 h 2428240"/>
              <a:gd name="connsiteX124" fmla="*/ 6461760 w 6725920"/>
              <a:gd name="connsiteY124" fmla="*/ 162560 h 2428240"/>
              <a:gd name="connsiteX125" fmla="*/ 6492240 w 6725920"/>
              <a:gd name="connsiteY125" fmla="*/ 223520 h 2428240"/>
              <a:gd name="connsiteX126" fmla="*/ 6522720 w 6725920"/>
              <a:gd name="connsiteY126" fmla="*/ 233680 h 2428240"/>
              <a:gd name="connsiteX127" fmla="*/ 6553200 w 6725920"/>
              <a:gd name="connsiteY127" fmla="*/ 264160 h 2428240"/>
              <a:gd name="connsiteX128" fmla="*/ 6604000 w 6725920"/>
              <a:gd name="connsiteY128" fmla="*/ 335280 h 2428240"/>
              <a:gd name="connsiteX129" fmla="*/ 6624320 w 6725920"/>
              <a:gd name="connsiteY129" fmla="*/ 365760 h 2428240"/>
              <a:gd name="connsiteX130" fmla="*/ 6654800 w 6725920"/>
              <a:gd name="connsiteY130" fmla="*/ 396240 h 2428240"/>
              <a:gd name="connsiteX131" fmla="*/ 6705600 w 6725920"/>
              <a:gd name="connsiteY131" fmla="*/ 467360 h 2428240"/>
              <a:gd name="connsiteX132" fmla="*/ 6725920 w 6725920"/>
              <a:gd name="connsiteY132" fmla="*/ 467360 h 2428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6725920" h="2428240">
                <a:moveTo>
                  <a:pt x="0" y="2428240"/>
                </a:moveTo>
                <a:cubicBezTo>
                  <a:pt x="10160" y="2407920"/>
                  <a:pt x="15695" y="2384529"/>
                  <a:pt x="30480" y="2367280"/>
                </a:cubicBezTo>
                <a:cubicBezTo>
                  <a:pt x="37450" y="2359149"/>
                  <a:pt x="51381" y="2361909"/>
                  <a:pt x="60960" y="2357120"/>
                </a:cubicBezTo>
                <a:cubicBezTo>
                  <a:pt x="127442" y="2323879"/>
                  <a:pt x="54510" y="2351260"/>
                  <a:pt x="121920" y="2306320"/>
                </a:cubicBezTo>
                <a:cubicBezTo>
                  <a:pt x="130665" y="2300490"/>
                  <a:pt x="187621" y="2287355"/>
                  <a:pt x="193040" y="2286000"/>
                </a:cubicBezTo>
                <a:cubicBezTo>
                  <a:pt x="218577" y="2209388"/>
                  <a:pt x="181159" y="2300852"/>
                  <a:pt x="233680" y="2235200"/>
                </a:cubicBezTo>
                <a:cubicBezTo>
                  <a:pt x="289766" y="2165093"/>
                  <a:pt x="186969" y="2242634"/>
                  <a:pt x="274320" y="2184400"/>
                </a:cubicBezTo>
                <a:cubicBezTo>
                  <a:pt x="281093" y="2174240"/>
                  <a:pt x="286006" y="2162554"/>
                  <a:pt x="294640" y="2153920"/>
                </a:cubicBezTo>
                <a:cubicBezTo>
                  <a:pt x="303274" y="2145286"/>
                  <a:pt x="319062" y="2144202"/>
                  <a:pt x="325120" y="2133600"/>
                </a:cubicBezTo>
                <a:cubicBezTo>
                  <a:pt x="333688" y="2118607"/>
                  <a:pt x="331092" y="2099553"/>
                  <a:pt x="335280" y="2082800"/>
                </a:cubicBezTo>
                <a:cubicBezTo>
                  <a:pt x="337877" y="2072410"/>
                  <a:pt x="340651" y="2061899"/>
                  <a:pt x="345440" y="2052320"/>
                </a:cubicBezTo>
                <a:cubicBezTo>
                  <a:pt x="368276" y="2006648"/>
                  <a:pt x="357179" y="2031210"/>
                  <a:pt x="396240" y="2011680"/>
                </a:cubicBezTo>
                <a:cubicBezTo>
                  <a:pt x="466404" y="1976598"/>
                  <a:pt x="382780" y="2002345"/>
                  <a:pt x="467360" y="1981200"/>
                </a:cubicBezTo>
                <a:cubicBezTo>
                  <a:pt x="477520" y="1974427"/>
                  <a:pt x="486407" y="1965167"/>
                  <a:pt x="497840" y="1960880"/>
                </a:cubicBezTo>
                <a:cubicBezTo>
                  <a:pt x="514009" y="1954817"/>
                  <a:pt x="531634" y="1953721"/>
                  <a:pt x="548640" y="1950720"/>
                </a:cubicBezTo>
                <a:cubicBezTo>
                  <a:pt x="702426" y="1923581"/>
                  <a:pt x="624458" y="1941926"/>
                  <a:pt x="711200" y="1920240"/>
                </a:cubicBezTo>
                <a:cubicBezTo>
                  <a:pt x="745067" y="1927013"/>
                  <a:pt x="782813" y="1923425"/>
                  <a:pt x="812800" y="1940560"/>
                </a:cubicBezTo>
                <a:cubicBezTo>
                  <a:pt x="873128" y="1975033"/>
                  <a:pt x="835518" y="2003918"/>
                  <a:pt x="873760" y="2042160"/>
                </a:cubicBezTo>
                <a:cubicBezTo>
                  <a:pt x="881333" y="2049733"/>
                  <a:pt x="894080" y="2048933"/>
                  <a:pt x="904240" y="2052320"/>
                </a:cubicBezTo>
                <a:cubicBezTo>
                  <a:pt x="929777" y="2128932"/>
                  <a:pt x="895329" y="2034498"/>
                  <a:pt x="934720" y="2113280"/>
                </a:cubicBezTo>
                <a:cubicBezTo>
                  <a:pt x="939509" y="2122859"/>
                  <a:pt x="938305" y="2135306"/>
                  <a:pt x="944880" y="2143760"/>
                </a:cubicBezTo>
                <a:cubicBezTo>
                  <a:pt x="992853" y="2205440"/>
                  <a:pt x="986240" y="2198187"/>
                  <a:pt x="1036320" y="2214880"/>
                </a:cubicBezTo>
                <a:cubicBezTo>
                  <a:pt x="1046480" y="2225040"/>
                  <a:pt x="1057602" y="2234322"/>
                  <a:pt x="1066800" y="2245360"/>
                </a:cubicBezTo>
                <a:cubicBezTo>
                  <a:pt x="1089378" y="2272453"/>
                  <a:pt x="1081476" y="2282613"/>
                  <a:pt x="1117600" y="2296160"/>
                </a:cubicBezTo>
                <a:cubicBezTo>
                  <a:pt x="1133769" y="2302223"/>
                  <a:pt x="1151467" y="2302933"/>
                  <a:pt x="1168400" y="2306320"/>
                </a:cubicBezTo>
                <a:cubicBezTo>
                  <a:pt x="1178560" y="2316480"/>
                  <a:pt x="1186925" y="2328830"/>
                  <a:pt x="1198880" y="2336800"/>
                </a:cubicBezTo>
                <a:cubicBezTo>
                  <a:pt x="1207791" y="2342741"/>
                  <a:pt x="1219516" y="2342741"/>
                  <a:pt x="1229360" y="2346960"/>
                </a:cubicBezTo>
                <a:cubicBezTo>
                  <a:pt x="1306934" y="2380206"/>
                  <a:pt x="1230476" y="2361634"/>
                  <a:pt x="1341120" y="2377440"/>
                </a:cubicBezTo>
                <a:cubicBezTo>
                  <a:pt x="1358053" y="2384213"/>
                  <a:pt x="1374618" y="2391993"/>
                  <a:pt x="1391920" y="2397760"/>
                </a:cubicBezTo>
                <a:cubicBezTo>
                  <a:pt x="1519372" y="2440244"/>
                  <a:pt x="1732540" y="2391705"/>
                  <a:pt x="1808480" y="2387600"/>
                </a:cubicBezTo>
                <a:cubicBezTo>
                  <a:pt x="1808832" y="2387512"/>
                  <a:pt x="1874741" y="2372139"/>
                  <a:pt x="1879600" y="2367280"/>
                </a:cubicBezTo>
                <a:cubicBezTo>
                  <a:pt x="1896869" y="2350011"/>
                  <a:pt x="1902971" y="2323589"/>
                  <a:pt x="1920240" y="2306320"/>
                </a:cubicBezTo>
                <a:cubicBezTo>
                  <a:pt x="1942710" y="2283850"/>
                  <a:pt x="1956895" y="2273650"/>
                  <a:pt x="1971040" y="2245360"/>
                </a:cubicBezTo>
                <a:cubicBezTo>
                  <a:pt x="1975829" y="2235781"/>
                  <a:pt x="1976411" y="2224459"/>
                  <a:pt x="1981200" y="2214880"/>
                </a:cubicBezTo>
                <a:cubicBezTo>
                  <a:pt x="1986661" y="2203958"/>
                  <a:pt x="1995462" y="2195002"/>
                  <a:pt x="2001520" y="2184400"/>
                </a:cubicBezTo>
                <a:cubicBezTo>
                  <a:pt x="2009034" y="2171250"/>
                  <a:pt x="2014326" y="2156910"/>
                  <a:pt x="2021840" y="2143760"/>
                </a:cubicBezTo>
                <a:cubicBezTo>
                  <a:pt x="2033725" y="2122961"/>
                  <a:pt x="2059556" y="2090085"/>
                  <a:pt x="2072640" y="2072640"/>
                </a:cubicBezTo>
                <a:cubicBezTo>
                  <a:pt x="2118891" y="1933886"/>
                  <a:pt x="2068432" y="2075686"/>
                  <a:pt x="2113280" y="1971040"/>
                </a:cubicBezTo>
                <a:cubicBezTo>
                  <a:pt x="2117499" y="1961196"/>
                  <a:pt x="2118651" y="1950139"/>
                  <a:pt x="2123440" y="1940560"/>
                </a:cubicBezTo>
                <a:cubicBezTo>
                  <a:pt x="2130868" y="1925704"/>
                  <a:pt x="2167337" y="1878644"/>
                  <a:pt x="2174240" y="1869440"/>
                </a:cubicBezTo>
                <a:cubicBezTo>
                  <a:pt x="2220491" y="1730686"/>
                  <a:pt x="2170032" y="1872486"/>
                  <a:pt x="2214880" y="1767840"/>
                </a:cubicBezTo>
                <a:cubicBezTo>
                  <a:pt x="2219099" y="1757996"/>
                  <a:pt x="2220821" y="1747204"/>
                  <a:pt x="2225040" y="1737360"/>
                </a:cubicBezTo>
                <a:cubicBezTo>
                  <a:pt x="2231006" y="1723439"/>
                  <a:pt x="2239394" y="1710641"/>
                  <a:pt x="2245360" y="1696720"/>
                </a:cubicBezTo>
                <a:cubicBezTo>
                  <a:pt x="2249579" y="1686876"/>
                  <a:pt x="2249579" y="1675151"/>
                  <a:pt x="2255520" y="1666240"/>
                </a:cubicBezTo>
                <a:cubicBezTo>
                  <a:pt x="2263490" y="1654285"/>
                  <a:pt x="2275840" y="1645920"/>
                  <a:pt x="2286000" y="1635760"/>
                </a:cubicBezTo>
                <a:cubicBezTo>
                  <a:pt x="2304732" y="1560833"/>
                  <a:pt x="2284602" y="1628861"/>
                  <a:pt x="2316480" y="1554480"/>
                </a:cubicBezTo>
                <a:cubicBezTo>
                  <a:pt x="2320699" y="1544636"/>
                  <a:pt x="2320699" y="1532911"/>
                  <a:pt x="2326640" y="1524000"/>
                </a:cubicBezTo>
                <a:cubicBezTo>
                  <a:pt x="2334610" y="1512045"/>
                  <a:pt x="2347922" y="1504558"/>
                  <a:pt x="2357120" y="1493520"/>
                </a:cubicBezTo>
                <a:cubicBezTo>
                  <a:pt x="2364937" y="1484139"/>
                  <a:pt x="2370667" y="1473200"/>
                  <a:pt x="2377440" y="1463040"/>
                </a:cubicBezTo>
                <a:cubicBezTo>
                  <a:pt x="2380695" y="1450019"/>
                  <a:pt x="2390472" y="1406496"/>
                  <a:pt x="2397760" y="1391920"/>
                </a:cubicBezTo>
                <a:cubicBezTo>
                  <a:pt x="2403221" y="1380998"/>
                  <a:pt x="2412619" y="1372362"/>
                  <a:pt x="2418080" y="1361440"/>
                </a:cubicBezTo>
                <a:cubicBezTo>
                  <a:pt x="2460144" y="1277312"/>
                  <a:pt x="2390326" y="1387831"/>
                  <a:pt x="2448560" y="1300480"/>
                </a:cubicBezTo>
                <a:cubicBezTo>
                  <a:pt x="2449915" y="1295061"/>
                  <a:pt x="2463050" y="1238105"/>
                  <a:pt x="2468880" y="1229360"/>
                </a:cubicBezTo>
                <a:cubicBezTo>
                  <a:pt x="2476850" y="1217405"/>
                  <a:pt x="2491009" y="1210572"/>
                  <a:pt x="2499360" y="1198880"/>
                </a:cubicBezTo>
                <a:cubicBezTo>
                  <a:pt x="2508163" y="1186555"/>
                  <a:pt x="2513714" y="1172161"/>
                  <a:pt x="2519680" y="1158240"/>
                </a:cubicBezTo>
                <a:cubicBezTo>
                  <a:pt x="2523899" y="1148396"/>
                  <a:pt x="2523899" y="1136671"/>
                  <a:pt x="2529840" y="1127760"/>
                </a:cubicBezTo>
                <a:cubicBezTo>
                  <a:pt x="2537810" y="1115805"/>
                  <a:pt x="2550969" y="1108189"/>
                  <a:pt x="2560320" y="1097280"/>
                </a:cubicBezTo>
                <a:cubicBezTo>
                  <a:pt x="2571340" y="1084423"/>
                  <a:pt x="2580640" y="1070187"/>
                  <a:pt x="2590800" y="1056640"/>
                </a:cubicBezTo>
                <a:cubicBezTo>
                  <a:pt x="2594187" y="1046480"/>
                  <a:pt x="2596171" y="1035739"/>
                  <a:pt x="2600960" y="1026160"/>
                </a:cubicBezTo>
                <a:cubicBezTo>
                  <a:pt x="2606421" y="1015238"/>
                  <a:pt x="2616470" y="1006903"/>
                  <a:pt x="2621280" y="995680"/>
                </a:cubicBezTo>
                <a:cubicBezTo>
                  <a:pt x="2626781" y="982845"/>
                  <a:pt x="2622717" y="965944"/>
                  <a:pt x="2631440" y="955040"/>
                </a:cubicBezTo>
                <a:cubicBezTo>
                  <a:pt x="2638130" y="946677"/>
                  <a:pt x="2651760" y="948267"/>
                  <a:pt x="2661920" y="944880"/>
                </a:cubicBezTo>
                <a:cubicBezTo>
                  <a:pt x="2665307" y="934720"/>
                  <a:pt x="2664507" y="921973"/>
                  <a:pt x="2672080" y="914400"/>
                </a:cubicBezTo>
                <a:cubicBezTo>
                  <a:pt x="2679653" y="906827"/>
                  <a:pt x="2692981" y="909029"/>
                  <a:pt x="2702560" y="904240"/>
                </a:cubicBezTo>
                <a:cubicBezTo>
                  <a:pt x="2713482" y="898779"/>
                  <a:pt x="2722118" y="889381"/>
                  <a:pt x="2733040" y="883920"/>
                </a:cubicBezTo>
                <a:cubicBezTo>
                  <a:pt x="2817168" y="841856"/>
                  <a:pt x="2706649" y="911674"/>
                  <a:pt x="2794000" y="853440"/>
                </a:cubicBezTo>
                <a:lnTo>
                  <a:pt x="3241040" y="863600"/>
                </a:lnTo>
                <a:cubicBezTo>
                  <a:pt x="3311522" y="866311"/>
                  <a:pt x="3335219" y="878300"/>
                  <a:pt x="3403600" y="894080"/>
                </a:cubicBezTo>
                <a:cubicBezTo>
                  <a:pt x="3420426" y="897963"/>
                  <a:pt x="3437467" y="900853"/>
                  <a:pt x="3454400" y="904240"/>
                </a:cubicBezTo>
                <a:cubicBezTo>
                  <a:pt x="3476870" y="926710"/>
                  <a:pt x="3487070" y="940895"/>
                  <a:pt x="3515360" y="955040"/>
                </a:cubicBezTo>
                <a:cubicBezTo>
                  <a:pt x="3524939" y="959829"/>
                  <a:pt x="3535680" y="961813"/>
                  <a:pt x="3545840" y="965200"/>
                </a:cubicBezTo>
                <a:cubicBezTo>
                  <a:pt x="3559387" y="975360"/>
                  <a:pt x="3572121" y="986705"/>
                  <a:pt x="3586480" y="995680"/>
                </a:cubicBezTo>
                <a:cubicBezTo>
                  <a:pt x="3671047" y="1048534"/>
                  <a:pt x="3588464" y="991592"/>
                  <a:pt x="3657600" y="1026160"/>
                </a:cubicBezTo>
                <a:cubicBezTo>
                  <a:pt x="3668522" y="1031621"/>
                  <a:pt x="3677478" y="1040422"/>
                  <a:pt x="3688080" y="1046480"/>
                </a:cubicBezTo>
                <a:cubicBezTo>
                  <a:pt x="3701230" y="1053994"/>
                  <a:pt x="3715877" y="1058773"/>
                  <a:pt x="3728720" y="1066800"/>
                </a:cubicBezTo>
                <a:cubicBezTo>
                  <a:pt x="3817265" y="1122141"/>
                  <a:pt x="3732467" y="1070547"/>
                  <a:pt x="3789680" y="1127760"/>
                </a:cubicBezTo>
                <a:cubicBezTo>
                  <a:pt x="3798314" y="1136394"/>
                  <a:pt x="3810000" y="1141307"/>
                  <a:pt x="3820160" y="1148080"/>
                </a:cubicBezTo>
                <a:cubicBezTo>
                  <a:pt x="3865605" y="1216247"/>
                  <a:pt x="3812070" y="1149460"/>
                  <a:pt x="3870960" y="1188720"/>
                </a:cubicBezTo>
                <a:cubicBezTo>
                  <a:pt x="3882915" y="1196690"/>
                  <a:pt x="3889945" y="1210579"/>
                  <a:pt x="3901440" y="1219200"/>
                </a:cubicBezTo>
                <a:cubicBezTo>
                  <a:pt x="3917238" y="1231048"/>
                  <a:pt x="3935307" y="1239520"/>
                  <a:pt x="3952240" y="1249680"/>
                </a:cubicBezTo>
                <a:cubicBezTo>
                  <a:pt x="3975230" y="1318649"/>
                  <a:pt x="3941844" y="1239284"/>
                  <a:pt x="4023360" y="1320800"/>
                </a:cubicBezTo>
                <a:cubicBezTo>
                  <a:pt x="4064509" y="1361949"/>
                  <a:pt x="4072496" y="1377906"/>
                  <a:pt x="4114800" y="1402080"/>
                </a:cubicBezTo>
                <a:cubicBezTo>
                  <a:pt x="4127950" y="1409594"/>
                  <a:pt x="4143485" y="1413101"/>
                  <a:pt x="4155440" y="1422400"/>
                </a:cubicBezTo>
                <a:cubicBezTo>
                  <a:pt x="4174343" y="1437102"/>
                  <a:pt x="4190471" y="1455178"/>
                  <a:pt x="4206240" y="1473200"/>
                </a:cubicBezTo>
                <a:cubicBezTo>
                  <a:pt x="4214281" y="1482390"/>
                  <a:pt x="4217025" y="1496052"/>
                  <a:pt x="4226560" y="1503680"/>
                </a:cubicBezTo>
                <a:cubicBezTo>
                  <a:pt x="4234923" y="1510370"/>
                  <a:pt x="4246880" y="1510453"/>
                  <a:pt x="4257040" y="1513840"/>
                </a:cubicBezTo>
                <a:cubicBezTo>
                  <a:pt x="4283967" y="1540767"/>
                  <a:pt x="4312220" y="1576990"/>
                  <a:pt x="4348480" y="1595120"/>
                </a:cubicBezTo>
                <a:cubicBezTo>
                  <a:pt x="4358059" y="1599909"/>
                  <a:pt x="4369116" y="1601061"/>
                  <a:pt x="4378960" y="1605280"/>
                </a:cubicBezTo>
                <a:cubicBezTo>
                  <a:pt x="4392881" y="1611246"/>
                  <a:pt x="4406053" y="1618827"/>
                  <a:pt x="4419600" y="1625600"/>
                </a:cubicBezTo>
                <a:cubicBezTo>
                  <a:pt x="4453854" y="1676981"/>
                  <a:pt x="4421325" y="1641703"/>
                  <a:pt x="4470400" y="1666240"/>
                </a:cubicBezTo>
                <a:cubicBezTo>
                  <a:pt x="4481322" y="1671701"/>
                  <a:pt x="4489722" y="1681601"/>
                  <a:pt x="4500880" y="1686560"/>
                </a:cubicBezTo>
                <a:cubicBezTo>
                  <a:pt x="4520453" y="1695259"/>
                  <a:pt x="4544018" y="1694999"/>
                  <a:pt x="4561840" y="1706880"/>
                </a:cubicBezTo>
                <a:cubicBezTo>
                  <a:pt x="4603938" y="1734946"/>
                  <a:pt x="4580474" y="1724238"/>
                  <a:pt x="4632960" y="1737360"/>
                </a:cubicBezTo>
                <a:cubicBezTo>
                  <a:pt x="4647664" y="1781473"/>
                  <a:pt x="4635259" y="1770110"/>
                  <a:pt x="4693920" y="1788160"/>
                </a:cubicBezTo>
                <a:cubicBezTo>
                  <a:pt x="4720612" y="1796373"/>
                  <a:pt x="4775200" y="1808480"/>
                  <a:pt x="4775200" y="1808480"/>
                </a:cubicBezTo>
                <a:cubicBezTo>
                  <a:pt x="4802293" y="1825413"/>
                  <a:pt x="4830920" y="1840110"/>
                  <a:pt x="4856480" y="1859280"/>
                </a:cubicBezTo>
                <a:cubicBezTo>
                  <a:pt x="4870027" y="1869440"/>
                  <a:pt x="4881974" y="1882187"/>
                  <a:pt x="4897120" y="1889760"/>
                </a:cubicBezTo>
                <a:cubicBezTo>
                  <a:pt x="4909609" y="1896005"/>
                  <a:pt x="4924213" y="1896533"/>
                  <a:pt x="4937760" y="1899920"/>
                </a:cubicBezTo>
                <a:cubicBezTo>
                  <a:pt x="5005493" y="1893147"/>
                  <a:pt x="5073461" y="1888404"/>
                  <a:pt x="5140960" y="1879600"/>
                </a:cubicBezTo>
                <a:cubicBezTo>
                  <a:pt x="5151580" y="1878215"/>
                  <a:pt x="5161861" y="1874229"/>
                  <a:pt x="5171440" y="1869440"/>
                </a:cubicBezTo>
                <a:cubicBezTo>
                  <a:pt x="5182362" y="1863979"/>
                  <a:pt x="5191760" y="1855893"/>
                  <a:pt x="5201920" y="1849120"/>
                </a:cubicBezTo>
                <a:cubicBezTo>
                  <a:pt x="5225627" y="1813560"/>
                  <a:pt x="5232400" y="1794933"/>
                  <a:pt x="5283200" y="1778000"/>
                </a:cubicBezTo>
                <a:cubicBezTo>
                  <a:pt x="5307990" y="1769737"/>
                  <a:pt x="5324465" y="1767215"/>
                  <a:pt x="5344160" y="1747520"/>
                </a:cubicBezTo>
                <a:cubicBezTo>
                  <a:pt x="5356134" y="1735546"/>
                  <a:pt x="5363620" y="1719737"/>
                  <a:pt x="5374640" y="1706880"/>
                </a:cubicBezTo>
                <a:cubicBezTo>
                  <a:pt x="5383991" y="1695971"/>
                  <a:pt x="5394960" y="1686560"/>
                  <a:pt x="5405120" y="1676400"/>
                </a:cubicBezTo>
                <a:cubicBezTo>
                  <a:pt x="5408507" y="1666240"/>
                  <a:pt x="5412338" y="1656218"/>
                  <a:pt x="5415280" y="1645920"/>
                </a:cubicBezTo>
                <a:cubicBezTo>
                  <a:pt x="5419116" y="1632494"/>
                  <a:pt x="5418512" y="1617404"/>
                  <a:pt x="5425440" y="1605280"/>
                </a:cubicBezTo>
                <a:cubicBezTo>
                  <a:pt x="5432569" y="1592805"/>
                  <a:pt x="5446722" y="1585838"/>
                  <a:pt x="5455920" y="1574800"/>
                </a:cubicBezTo>
                <a:cubicBezTo>
                  <a:pt x="5463737" y="1565419"/>
                  <a:pt x="5469467" y="1554480"/>
                  <a:pt x="5476240" y="1544320"/>
                </a:cubicBezTo>
                <a:cubicBezTo>
                  <a:pt x="5479627" y="1530773"/>
                  <a:pt x="5480899" y="1516515"/>
                  <a:pt x="5486400" y="1503680"/>
                </a:cubicBezTo>
                <a:cubicBezTo>
                  <a:pt x="5491210" y="1492457"/>
                  <a:pt x="5502859" y="1484784"/>
                  <a:pt x="5506720" y="1473200"/>
                </a:cubicBezTo>
                <a:cubicBezTo>
                  <a:pt x="5519326" y="1435382"/>
                  <a:pt x="5511782" y="1407203"/>
                  <a:pt x="5527040" y="1371600"/>
                </a:cubicBezTo>
                <a:cubicBezTo>
                  <a:pt x="5531850" y="1360377"/>
                  <a:pt x="5540587" y="1351280"/>
                  <a:pt x="5547360" y="1341120"/>
                </a:cubicBezTo>
                <a:cubicBezTo>
                  <a:pt x="5597984" y="1088002"/>
                  <a:pt x="5543583" y="1380191"/>
                  <a:pt x="5537200" y="690880"/>
                </a:cubicBezTo>
                <a:cubicBezTo>
                  <a:pt x="5535663" y="524906"/>
                  <a:pt x="5541436" y="358915"/>
                  <a:pt x="5547360" y="193040"/>
                </a:cubicBezTo>
                <a:cubicBezTo>
                  <a:pt x="5548215" y="169108"/>
                  <a:pt x="5553879" y="145589"/>
                  <a:pt x="5557520" y="121920"/>
                </a:cubicBezTo>
                <a:cubicBezTo>
                  <a:pt x="5565278" y="71491"/>
                  <a:pt x="5556436" y="58296"/>
                  <a:pt x="5598160" y="30480"/>
                </a:cubicBezTo>
                <a:cubicBezTo>
                  <a:pt x="5607071" y="24539"/>
                  <a:pt x="5618114" y="22294"/>
                  <a:pt x="5628640" y="20320"/>
                </a:cubicBezTo>
                <a:cubicBezTo>
                  <a:pt x="5672422" y="12111"/>
                  <a:pt x="5716693" y="6773"/>
                  <a:pt x="5760720" y="0"/>
                </a:cubicBezTo>
                <a:lnTo>
                  <a:pt x="6278880" y="10160"/>
                </a:lnTo>
                <a:cubicBezTo>
                  <a:pt x="6297959" y="11894"/>
                  <a:pt x="6303931" y="39665"/>
                  <a:pt x="6319520" y="50800"/>
                </a:cubicBezTo>
                <a:cubicBezTo>
                  <a:pt x="6328235" y="57025"/>
                  <a:pt x="6340421" y="56171"/>
                  <a:pt x="6350000" y="60960"/>
                </a:cubicBezTo>
                <a:cubicBezTo>
                  <a:pt x="6360922" y="66421"/>
                  <a:pt x="6370320" y="74507"/>
                  <a:pt x="6380480" y="81280"/>
                </a:cubicBezTo>
                <a:cubicBezTo>
                  <a:pt x="6407573" y="162560"/>
                  <a:pt x="6366933" y="67733"/>
                  <a:pt x="6421120" y="121920"/>
                </a:cubicBezTo>
                <a:cubicBezTo>
                  <a:pt x="6475307" y="176107"/>
                  <a:pt x="6380480" y="135467"/>
                  <a:pt x="6461760" y="162560"/>
                </a:cubicBezTo>
                <a:cubicBezTo>
                  <a:pt x="6468453" y="182639"/>
                  <a:pt x="6474335" y="209196"/>
                  <a:pt x="6492240" y="223520"/>
                </a:cubicBezTo>
                <a:cubicBezTo>
                  <a:pt x="6500603" y="230210"/>
                  <a:pt x="6512560" y="230293"/>
                  <a:pt x="6522720" y="233680"/>
                </a:cubicBezTo>
                <a:cubicBezTo>
                  <a:pt x="6532880" y="243840"/>
                  <a:pt x="6546222" y="251600"/>
                  <a:pt x="6553200" y="264160"/>
                </a:cubicBezTo>
                <a:cubicBezTo>
                  <a:pt x="6596303" y="341745"/>
                  <a:pt x="6543502" y="315114"/>
                  <a:pt x="6604000" y="335280"/>
                </a:cubicBezTo>
                <a:cubicBezTo>
                  <a:pt x="6610773" y="345440"/>
                  <a:pt x="6616503" y="356379"/>
                  <a:pt x="6624320" y="365760"/>
                </a:cubicBezTo>
                <a:cubicBezTo>
                  <a:pt x="6633518" y="376798"/>
                  <a:pt x="6647822" y="383680"/>
                  <a:pt x="6654800" y="396240"/>
                </a:cubicBezTo>
                <a:cubicBezTo>
                  <a:pt x="6687820" y="455676"/>
                  <a:pt x="6650143" y="456269"/>
                  <a:pt x="6705600" y="467360"/>
                </a:cubicBezTo>
                <a:cubicBezTo>
                  <a:pt x="6712242" y="468688"/>
                  <a:pt x="6719147" y="467360"/>
                  <a:pt x="6725920" y="467360"/>
                </a:cubicBezTo>
              </a:path>
            </a:pathLst>
          </a:custGeom>
          <a:noFill/>
          <a:ln w="762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88900">
                <a:solidFill>
                  <a:schemeClr val="tx1"/>
                </a:solidFill>
              </a:ln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2438400" y="4223961"/>
            <a:ext cx="3505200" cy="1174571"/>
            <a:chOff x="2438400" y="4223961"/>
            <a:chExt cx="3505200" cy="1174571"/>
          </a:xfrm>
        </p:grpSpPr>
        <p:sp>
          <p:nvSpPr>
            <p:cNvPr id="6" name="TextBox 5"/>
            <p:cNvSpPr txBox="1"/>
            <p:nvPr/>
          </p:nvSpPr>
          <p:spPr>
            <a:xfrm>
              <a:off x="2590800" y="5029200"/>
              <a:ext cx="3352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Corrective Feedback</a:t>
              </a:r>
              <a:endParaRPr lang="en-US" b="1" dirty="0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H="1" flipV="1">
              <a:off x="2438400" y="4648200"/>
              <a:ext cx="762000" cy="381000"/>
            </a:xfrm>
            <a:prstGeom prst="straightConnector1">
              <a:avLst/>
            </a:prstGeom>
            <a:ln w="57150"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V="1">
              <a:off x="5257800" y="4223961"/>
              <a:ext cx="416919" cy="805239"/>
            </a:xfrm>
            <a:prstGeom prst="straightConnector1">
              <a:avLst/>
            </a:prstGeom>
            <a:ln w="5715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1385812" y="1459468"/>
            <a:ext cx="4710188" cy="2267580"/>
            <a:chOff x="1385812" y="1459468"/>
            <a:chExt cx="4710188" cy="2267580"/>
          </a:xfrm>
        </p:grpSpPr>
        <p:sp>
          <p:nvSpPr>
            <p:cNvPr id="8" name="TextBox 7"/>
            <p:cNvSpPr txBox="1"/>
            <p:nvPr/>
          </p:nvSpPr>
          <p:spPr>
            <a:xfrm>
              <a:off x="2352399" y="1459468"/>
              <a:ext cx="3276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accent5"/>
                  </a:solidFill>
                </a:rPr>
                <a:t>Reinforcement Feedback</a:t>
              </a:r>
              <a:endParaRPr lang="en-US" b="1" dirty="0">
                <a:solidFill>
                  <a:schemeClr val="accent5"/>
                </a:solidFill>
              </a:endParaRP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flipH="1">
              <a:off x="1385812" y="1828800"/>
              <a:ext cx="1204988" cy="1898248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H="1">
              <a:off x="3733800" y="1843204"/>
              <a:ext cx="256899" cy="949124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5395988" y="1843204"/>
              <a:ext cx="700012" cy="224356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116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8991600" cy="838200"/>
          </a:xfrm>
        </p:spPr>
        <p:txBody>
          <a:bodyPr/>
          <a:lstStyle/>
          <a:p>
            <a:r>
              <a:rPr lang="en-US" dirty="0" smtClean="0"/>
              <a:t>Engagement &amp; Feedback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762000"/>
            <a:ext cx="4038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u="sng" dirty="0" smtClean="0">
                <a:solidFill>
                  <a:schemeClr val="accent3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Effective</a:t>
            </a:r>
            <a:endParaRPr lang="en-US" u="sng" dirty="0">
              <a:solidFill>
                <a:schemeClr val="accent3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30288" indent="-347663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Specific</a:t>
            </a:r>
          </a:p>
          <a:p>
            <a:pPr marL="1030288" indent="-347663">
              <a:buFont typeface="Wingdings" panose="05000000000000000000" pitchFamily="2" charset="2"/>
              <a:buChar char="Ø"/>
            </a:pPr>
            <a:r>
              <a:rPr lang="en-US" sz="2400" dirty="0" smtClean="0"/>
              <a:t> Descriptive</a:t>
            </a:r>
          </a:p>
          <a:p>
            <a:pPr marL="1030288" indent="-347663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Behavioral</a:t>
            </a:r>
          </a:p>
          <a:p>
            <a:pPr marL="1030288" indent="-347663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smtClean="0"/>
              <a:t>Timely</a:t>
            </a:r>
          </a:p>
          <a:p>
            <a:pPr marL="1030288" indent="-347663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Usable</a:t>
            </a:r>
          </a:p>
          <a:p>
            <a:pPr marL="1030288" indent="-347663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smtClean="0"/>
              <a:t>Direct</a:t>
            </a:r>
          </a:p>
          <a:p>
            <a:pPr marL="1030288" indent="-347663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Supportive</a:t>
            </a:r>
          </a:p>
          <a:p>
            <a:pPr marL="1030288" indent="-347663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smtClean="0"/>
              <a:t>Future-Oriented</a:t>
            </a:r>
          </a:p>
          <a:p>
            <a:pPr marL="1030288" indent="-347663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Two-Way</a:t>
            </a:r>
            <a:endParaRPr lang="en-US" sz="24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3400" y="762000"/>
            <a:ext cx="4038600" cy="4525963"/>
          </a:xfrm>
          <a:ln>
            <a:noFill/>
          </a:ln>
        </p:spPr>
        <p:txBody>
          <a:bodyPr/>
          <a:lstStyle/>
          <a:p>
            <a:pPr marL="0" indent="0" algn="ctr">
              <a:buNone/>
            </a:pPr>
            <a:r>
              <a:rPr lang="en-US" u="sng" dirty="0" smtClean="0">
                <a:solidFill>
                  <a:schemeClr val="accent3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 Effective</a:t>
            </a:r>
            <a:endParaRPr lang="en-US" u="sng" dirty="0">
              <a:solidFill>
                <a:schemeClr val="accent3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87438" indent="-347663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General</a:t>
            </a:r>
          </a:p>
          <a:p>
            <a:pPr marL="1087438" indent="-347663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smtClean="0"/>
              <a:t>Evaluative</a:t>
            </a:r>
          </a:p>
          <a:p>
            <a:pPr marL="1087438" indent="-347663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Personal</a:t>
            </a:r>
          </a:p>
          <a:p>
            <a:pPr marL="1087438" indent="-347663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smtClean="0"/>
              <a:t>Delayed</a:t>
            </a:r>
          </a:p>
          <a:p>
            <a:pPr marL="1087438" indent="-347663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Available</a:t>
            </a:r>
          </a:p>
          <a:p>
            <a:pPr marL="1087438" indent="-347663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smtClean="0"/>
              <a:t>Indirect</a:t>
            </a:r>
          </a:p>
          <a:p>
            <a:pPr marL="1087438" indent="-347663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Threatening</a:t>
            </a:r>
          </a:p>
          <a:p>
            <a:pPr marL="1087438" indent="-347663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smtClean="0"/>
              <a:t>Past-Oriented</a:t>
            </a:r>
          </a:p>
          <a:p>
            <a:pPr marL="1087438" indent="-347663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One-Way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57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610600" cy="1143000"/>
          </a:xfrm>
        </p:spPr>
        <p:txBody>
          <a:bodyPr/>
          <a:lstStyle/>
          <a:p>
            <a:r>
              <a:rPr lang="en-US" dirty="0" smtClean="0"/>
              <a:t>SARS Model</a:t>
            </a:r>
            <a:endParaRPr lang="en-US" dirty="0"/>
          </a:p>
        </p:txBody>
      </p:sp>
      <p:sp>
        <p:nvSpPr>
          <p:cNvPr id="4" name="Isosceles Triangle 3"/>
          <p:cNvSpPr/>
          <p:nvPr/>
        </p:nvSpPr>
        <p:spPr>
          <a:xfrm>
            <a:off x="2057400" y="1600200"/>
            <a:ext cx="4800600" cy="3048000"/>
          </a:xfrm>
          <a:prstGeom prst="triangle">
            <a:avLst/>
          </a:prstGeom>
          <a:ln>
            <a:solidFill>
              <a:schemeClr val="accent1">
                <a:lumMod val="9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43000" y="4677137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Situation</a:t>
            </a:r>
            <a:endParaRPr lang="en-US" sz="3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29300" y="46482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Results</a:t>
            </a:r>
            <a:endParaRPr lang="en-US" sz="3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9000" y="1015425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Actions</a:t>
            </a:r>
            <a:endParaRPr lang="en-US" sz="3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109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610600" cy="1143000"/>
          </a:xfrm>
        </p:spPr>
        <p:txBody>
          <a:bodyPr/>
          <a:lstStyle/>
          <a:p>
            <a:r>
              <a:rPr lang="en-US" dirty="0" smtClean="0"/>
              <a:t>SARS Model  </a:t>
            </a:r>
            <a:br>
              <a:rPr lang="en-US" dirty="0" smtClean="0"/>
            </a:b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As a Planning Tool: </a:t>
            </a:r>
            <a:r>
              <a:rPr lang="en-US" sz="2000" dirty="0" smtClean="0"/>
              <a:t>Co-Creating Shared Expectations</a:t>
            </a:r>
            <a:endParaRPr lang="en-US" sz="2000" dirty="0"/>
          </a:p>
        </p:txBody>
      </p:sp>
      <p:grpSp>
        <p:nvGrpSpPr>
          <p:cNvPr id="3" name="Group 2"/>
          <p:cNvGrpSpPr/>
          <p:nvPr/>
        </p:nvGrpSpPr>
        <p:grpSpPr>
          <a:xfrm>
            <a:off x="685800" y="1524000"/>
            <a:ext cx="7889111" cy="4123377"/>
            <a:chOff x="721489" y="1015425"/>
            <a:chExt cx="7889111" cy="4123377"/>
          </a:xfrm>
        </p:grpSpPr>
        <p:sp>
          <p:nvSpPr>
            <p:cNvPr id="6" name="TextBox 5"/>
            <p:cNvSpPr txBox="1"/>
            <p:nvPr/>
          </p:nvSpPr>
          <p:spPr>
            <a:xfrm>
              <a:off x="4724400" y="4648200"/>
              <a:ext cx="388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spc="50" dirty="0" smtClean="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</a:rPr>
                <a:t>Objectives/Outcomes</a:t>
              </a:r>
              <a:endParaRPr lang="en-US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2093089" y="1600200"/>
              <a:ext cx="4800600" cy="3048000"/>
            </a:xfrm>
            <a:prstGeom prst="triangle">
              <a:avLst/>
            </a:prstGeom>
            <a:ln>
              <a:solidFill>
                <a:schemeClr val="accent1">
                  <a:lumMod val="9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21489" y="4677137"/>
              <a:ext cx="37719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spc="50" dirty="0" smtClean="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</a:rPr>
                <a:t>Opportunity/Problem</a:t>
              </a:r>
              <a:endParaRPr lang="en-US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635889" y="1015425"/>
              <a:ext cx="5715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spc="50" dirty="0" smtClean="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</a:rPr>
                <a:t>Projects/Tasks</a:t>
              </a:r>
              <a:endParaRPr lang="en-US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203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/>
          <a:lstStyle/>
          <a:p>
            <a:r>
              <a:rPr lang="en-US" dirty="0" smtClean="0"/>
              <a:t>SARS Model  </a:t>
            </a:r>
            <a:br>
              <a:rPr lang="en-US" dirty="0" smtClean="0"/>
            </a:b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As an Assessment Tool: </a:t>
            </a:r>
            <a:r>
              <a:rPr lang="en-US" sz="2000" dirty="0" smtClean="0"/>
              <a:t>Engaging for Frequent </a:t>
            </a:r>
            <a:br>
              <a:rPr lang="en-US" sz="2000" dirty="0" smtClean="0"/>
            </a:br>
            <a:r>
              <a:rPr lang="en-US" sz="2000" dirty="0" smtClean="0"/>
              <a:t>&amp; Developmental Feedback</a:t>
            </a:r>
            <a:endParaRPr lang="en-US" sz="2000" dirty="0"/>
          </a:p>
        </p:txBody>
      </p:sp>
      <p:grpSp>
        <p:nvGrpSpPr>
          <p:cNvPr id="3" name="Group 2"/>
          <p:cNvGrpSpPr/>
          <p:nvPr/>
        </p:nvGrpSpPr>
        <p:grpSpPr>
          <a:xfrm>
            <a:off x="685800" y="1524000"/>
            <a:ext cx="7889111" cy="4123377"/>
            <a:chOff x="721489" y="1015425"/>
            <a:chExt cx="7889111" cy="4123377"/>
          </a:xfrm>
        </p:grpSpPr>
        <p:sp>
          <p:nvSpPr>
            <p:cNvPr id="6" name="TextBox 5"/>
            <p:cNvSpPr txBox="1"/>
            <p:nvPr/>
          </p:nvSpPr>
          <p:spPr>
            <a:xfrm>
              <a:off x="4724400" y="4648200"/>
              <a:ext cx="388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spc="50" dirty="0" smtClean="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</a:rPr>
                <a:t>Impact/Consequences</a:t>
              </a:r>
              <a:endParaRPr lang="en-US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2093089" y="1600200"/>
              <a:ext cx="4800600" cy="3048000"/>
            </a:xfrm>
            <a:prstGeom prst="triangle">
              <a:avLst/>
            </a:prstGeom>
            <a:ln>
              <a:solidFill>
                <a:schemeClr val="accent1">
                  <a:lumMod val="9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21489" y="4677137"/>
              <a:ext cx="37719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spc="50" dirty="0" smtClean="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</a:rPr>
                <a:t>Rationale/Motivation</a:t>
              </a:r>
              <a:endParaRPr lang="en-US" sz="24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635889" y="1015425"/>
              <a:ext cx="5715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spc="50" dirty="0" smtClean="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</a:rPr>
                <a:t>Behaviors/Decisions</a:t>
              </a:r>
              <a:endParaRPr lang="en-US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827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610600" cy="1143000"/>
          </a:xfrm>
        </p:spPr>
        <p:txBody>
          <a:bodyPr/>
          <a:lstStyle/>
          <a:p>
            <a:r>
              <a:rPr lang="en-US" dirty="0" smtClean="0"/>
              <a:t>SARS Model</a:t>
            </a:r>
            <a:endParaRPr lang="en-US" dirty="0"/>
          </a:p>
        </p:txBody>
      </p:sp>
      <p:sp>
        <p:nvSpPr>
          <p:cNvPr id="4" name="Isosceles Triangle 3"/>
          <p:cNvSpPr/>
          <p:nvPr/>
        </p:nvSpPr>
        <p:spPr>
          <a:xfrm>
            <a:off x="2057400" y="1600200"/>
            <a:ext cx="4800600" cy="3048000"/>
          </a:xfrm>
          <a:prstGeom prst="triangle">
            <a:avLst/>
          </a:prstGeom>
          <a:ln>
            <a:solidFill>
              <a:schemeClr val="accent1">
                <a:lumMod val="9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43000" y="4677137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Situation</a:t>
            </a:r>
            <a:endParaRPr lang="en-US" sz="3200" b="1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29300" y="46482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Results</a:t>
            </a:r>
            <a:endParaRPr lang="en-US" sz="3200" b="1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9000" y="1015425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Actions</a:t>
            </a:r>
            <a:endParaRPr lang="en-US" sz="3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228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 smtClean="0"/>
              <a:t>Applying the SARS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015" y="1219200"/>
            <a:ext cx="86868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 Use the cards provided on your table.</a:t>
            </a:r>
          </a:p>
          <a:p>
            <a:pPr marL="0" indent="0">
              <a:buNone/>
            </a:pPr>
            <a:endParaRPr lang="en-US" sz="1800" dirty="0" smtClean="0"/>
          </a:p>
          <a:p>
            <a:pPr marL="566738" indent="-566738">
              <a:buFont typeface="Wingdings" panose="05000000000000000000" pitchFamily="2" charset="2"/>
              <a:buChar char="q"/>
            </a:pPr>
            <a:r>
              <a:rPr lang="en-US" dirty="0" smtClean="0"/>
              <a:t>Decide if you’ll use SARS to: 1) co-create shared expectations with someone, or 2) engage someone in a feedback conversation.</a:t>
            </a:r>
          </a:p>
          <a:p>
            <a:pPr marL="0" indent="0">
              <a:buNone/>
            </a:pPr>
            <a:endParaRPr lang="en-US" sz="1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Make notes on Situation, Actions, Results.</a:t>
            </a:r>
          </a:p>
          <a:p>
            <a:pPr marL="0" indent="0">
              <a:buNone/>
            </a:pPr>
            <a:endParaRPr lang="en-US" sz="1800" dirty="0"/>
          </a:p>
          <a:p>
            <a:pPr marL="568325" indent="-568325">
              <a:buFont typeface="Wingdings" panose="05000000000000000000" pitchFamily="2" charset="2"/>
              <a:buChar char="q"/>
            </a:pPr>
            <a:r>
              <a:rPr lang="en-US" dirty="0" smtClean="0"/>
              <a:t>Share your plan with a partner and seek     feedback and suggestions.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79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Sure To Include In Your </a:t>
            </a:r>
            <a:br>
              <a:rPr lang="en-US" dirty="0" smtClean="0"/>
            </a:br>
            <a:r>
              <a:rPr lang="en-US" dirty="0" smtClean="0"/>
              <a:t>Performance Management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4525963"/>
          </a:xfrm>
        </p:spPr>
        <p:txBody>
          <a:bodyPr/>
          <a:lstStyle/>
          <a:p>
            <a:pPr lv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  </a:t>
            </a:r>
            <a:r>
              <a:rPr 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Active Two-Way Engagement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  Shared Expectations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Frequent and Developmental Feedback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 Some form of the SARS Model</a:t>
            </a:r>
          </a:p>
        </p:txBody>
      </p:sp>
    </p:spTree>
    <p:extLst>
      <p:ext uri="{BB962C8B-B14F-4D97-AF65-F5344CB8AC3E}">
        <p14:creationId xmlns:p14="http://schemas.microsoft.com/office/powerpoint/2010/main" val="152943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4191000"/>
          </a:xfrm>
        </p:spPr>
        <p:txBody>
          <a:bodyPr/>
          <a:lstStyle/>
          <a:p>
            <a:r>
              <a:rPr lang="en-US" dirty="0" smtClean="0"/>
              <a:t>QUESTIONS?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COMMENTS?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>
                <a:solidFill>
                  <a:schemeClr val="accent5">
                    <a:lumMod val="90000"/>
                  </a:schemeClr>
                </a:solidFill>
              </a:rPr>
              <a:t>View Presentation at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http://www.thepolinggroup.com/blog-a-point-of-view</a:t>
            </a:r>
            <a:r>
              <a:rPr lang="en-US" sz="1800" dirty="0" smtClean="0"/>
              <a:t>/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smtClean="0">
                <a:solidFill>
                  <a:schemeClr val="accent5">
                    <a:lumMod val="90000"/>
                  </a:schemeClr>
                </a:solidFill>
              </a:rPr>
              <a:t>View </a:t>
            </a:r>
            <a:r>
              <a:rPr lang="en-US" sz="1800" dirty="0">
                <a:solidFill>
                  <a:schemeClr val="accent5">
                    <a:lumMod val="90000"/>
                  </a:schemeClr>
                </a:solidFill>
              </a:rPr>
              <a:t>Forbes Article at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https</a:t>
            </a:r>
            <a:r>
              <a:rPr lang="en-US" sz="1800" dirty="0"/>
              <a:t>://www.facebook.com/The-Poling-Group-Inc-662840933785443</a:t>
            </a:r>
            <a:r>
              <a:rPr lang="en-US" sz="1800" dirty="0" smtClean="0"/>
              <a:t>/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191" y="5879833"/>
            <a:ext cx="1991876" cy="52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31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567</Words>
  <Application>Microsoft Office PowerPoint</Application>
  <PresentationFormat>On-screen Show (4:3)</PresentationFormat>
  <Paragraphs>132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Default Design</vt:lpstr>
      <vt:lpstr>Custom Design</vt:lpstr>
      <vt:lpstr>1_Default Design</vt:lpstr>
      <vt:lpstr>Improving the Performance of Performance Management – Why Changes Are Needed    Terry L. Poling July 2016 </vt:lpstr>
      <vt:lpstr>PowerPoint Presentation</vt:lpstr>
      <vt:lpstr>Today’s Agenda</vt:lpstr>
      <vt:lpstr>What’s Changing: Latest Trends</vt:lpstr>
      <vt:lpstr>What’s Changing: Latest Trends</vt:lpstr>
      <vt:lpstr>Assessment Experience</vt:lpstr>
      <vt:lpstr>Assessment Errors</vt:lpstr>
      <vt:lpstr>What’s Needed: Three Most Critical Elements</vt:lpstr>
      <vt:lpstr>Frequent &amp; Developmental Feedback</vt:lpstr>
      <vt:lpstr>Missed High-Leverage Opportunities</vt:lpstr>
      <vt:lpstr>Engagement &amp; Feedback Guidelines</vt:lpstr>
      <vt:lpstr>SARS Model</vt:lpstr>
      <vt:lpstr>SARS Model   As a Planning Tool: Co-Creating Shared Expectations</vt:lpstr>
      <vt:lpstr>SARS Model   As an Assessment Tool: Engaging for Frequent  &amp; Developmental Feedback</vt:lpstr>
      <vt:lpstr>SARS Model</vt:lpstr>
      <vt:lpstr>Applying the SARS Model</vt:lpstr>
      <vt:lpstr>Be Sure To Include In Your  Performance Management Process</vt:lpstr>
      <vt:lpstr>QUESTIONS?  COMMENTS?   View Presentation at http://www.thepolinggroup.com/blog-a-point-of-view/   View Forbes Article at  https://www.facebook.com/The-Poling-Group-Inc-662840933785443/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Lisa Connors</dc:creator>
  <cp:lastModifiedBy>Terry Poling</cp:lastModifiedBy>
  <cp:revision>73</cp:revision>
  <cp:lastPrinted>2016-07-11T12:02:55Z</cp:lastPrinted>
  <dcterms:created xsi:type="dcterms:W3CDTF">2008-02-20T22:31:09Z</dcterms:created>
  <dcterms:modified xsi:type="dcterms:W3CDTF">2016-07-11T12:58:47Z</dcterms:modified>
</cp:coreProperties>
</file>